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4"/>
  </p:notesMasterIdLst>
  <p:sldIdLst>
    <p:sldId id="256" r:id="rId2"/>
    <p:sldId id="257" r:id="rId3"/>
    <p:sldId id="274" r:id="rId4"/>
    <p:sldId id="259" r:id="rId5"/>
    <p:sldId id="260" r:id="rId6"/>
    <p:sldId id="289" r:id="rId7"/>
    <p:sldId id="264" r:id="rId8"/>
    <p:sldId id="312" r:id="rId9"/>
    <p:sldId id="265" r:id="rId10"/>
    <p:sldId id="266" r:id="rId11"/>
    <p:sldId id="262" r:id="rId12"/>
    <p:sldId id="276" r:id="rId13"/>
    <p:sldId id="313" r:id="rId14"/>
    <p:sldId id="267" r:id="rId15"/>
    <p:sldId id="261" r:id="rId16"/>
    <p:sldId id="325" r:id="rId17"/>
    <p:sldId id="309" r:id="rId18"/>
    <p:sldId id="269" r:id="rId19"/>
    <p:sldId id="308" r:id="rId20"/>
    <p:sldId id="316" r:id="rId21"/>
    <p:sldId id="30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293" r:id="rId30"/>
    <p:sldId id="294" r:id="rId31"/>
    <p:sldId id="326" r:id="rId32"/>
    <p:sldId id="327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7" r:id="rId42"/>
    <p:sldId id="338" r:id="rId43"/>
    <p:sldId id="339" r:id="rId44"/>
    <p:sldId id="340" r:id="rId45"/>
    <p:sldId id="341" r:id="rId46"/>
    <p:sldId id="342" r:id="rId47"/>
    <p:sldId id="336" r:id="rId48"/>
    <p:sldId id="343" r:id="rId49"/>
    <p:sldId id="344" r:id="rId50"/>
    <p:sldId id="277" r:id="rId51"/>
    <p:sldId id="355" r:id="rId52"/>
    <p:sldId id="356" r:id="rId53"/>
    <p:sldId id="346" r:id="rId54"/>
    <p:sldId id="345" r:id="rId55"/>
    <p:sldId id="348" r:id="rId56"/>
    <p:sldId id="357" r:id="rId57"/>
    <p:sldId id="347" r:id="rId58"/>
    <p:sldId id="350" r:id="rId59"/>
    <p:sldId id="358" r:id="rId60"/>
    <p:sldId id="359" r:id="rId61"/>
    <p:sldId id="349" r:id="rId62"/>
    <p:sldId id="352" r:id="rId63"/>
    <p:sldId id="351" r:id="rId64"/>
    <p:sldId id="354" r:id="rId65"/>
    <p:sldId id="360" r:id="rId66"/>
    <p:sldId id="361" r:id="rId67"/>
    <p:sldId id="362" r:id="rId68"/>
    <p:sldId id="363" r:id="rId69"/>
    <p:sldId id="364" r:id="rId70"/>
    <p:sldId id="353" r:id="rId71"/>
    <p:sldId id="365" r:id="rId72"/>
    <p:sldId id="285" r:id="rId7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20000"/>
      </a:spcBef>
      <a:spcAft>
        <a:spcPct val="0"/>
      </a:spcAft>
      <a:buClr>
        <a:srgbClr val="F9F9F9"/>
      </a:buClr>
      <a:buSzPct val="65000"/>
      <a:defRPr sz="6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erlin Sans FB Demi" pitchFamily="34" charset="0"/>
        <a:ea typeface="+mn-ea"/>
        <a:cs typeface="Arial" charset="0"/>
      </a:defRPr>
    </a:lvl1pPr>
    <a:lvl2pPr marL="457200" algn="ctr" rtl="0" fontAlgn="base">
      <a:spcBef>
        <a:spcPct val="20000"/>
      </a:spcBef>
      <a:spcAft>
        <a:spcPct val="0"/>
      </a:spcAft>
      <a:buClr>
        <a:srgbClr val="F9F9F9"/>
      </a:buClr>
      <a:buSzPct val="65000"/>
      <a:defRPr sz="6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erlin Sans FB Demi" pitchFamily="34" charset="0"/>
        <a:ea typeface="+mn-ea"/>
        <a:cs typeface="Arial" charset="0"/>
      </a:defRPr>
    </a:lvl2pPr>
    <a:lvl3pPr marL="914400" algn="ctr" rtl="0" fontAlgn="base">
      <a:spcBef>
        <a:spcPct val="20000"/>
      </a:spcBef>
      <a:spcAft>
        <a:spcPct val="0"/>
      </a:spcAft>
      <a:buClr>
        <a:srgbClr val="F9F9F9"/>
      </a:buClr>
      <a:buSzPct val="65000"/>
      <a:defRPr sz="6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erlin Sans FB Demi" pitchFamily="34" charset="0"/>
        <a:ea typeface="+mn-ea"/>
        <a:cs typeface="Arial" charset="0"/>
      </a:defRPr>
    </a:lvl3pPr>
    <a:lvl4pPr marL="1371600" algn="ctr" rtl="0" fontAlgn="base">
      <a:spcBef>
        <a:spcPct val="20000"/>
      </a:spcBef>
      <a:spcAft>
        <a:spcPct val="0"/>
      </a:spcAft>
      <a:buClr>
        <a:srgbClr val="F9F9F9"/>
      </a:buClr>
      <a:buSzPct val="65000"/>
      <a:defRPr sz="6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erlin Sans FB Demi" pitchFamily="34" charset="0"/>
        <a:ea typeface="+mn-ea"/>
        <a:cs typeface="Arial" charset="0"/>
      </a:defRPr>
    </a:lvl4pPr>
    <a:lvl5pPr marL="1828800" algn="ctr" rtl="0" fontAlgn="base">
      <a:spcBef>
        <a:spcPct val="20000"/>
      </a:spcBef>
      <a:spcAft>
        <a:spcPct val="0"/>
      </a:spcAft>
      <a:buClr>
        <a:srgbClr val="F9F9F9"/>
      </a:buClr>
      <a:buSzPct val="65000"/>
      <a:defRPr sz="6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erlin Sans FB Demi" pitchFamily="34" charset="0"/>
        <a:ea typeface="+mn-ea"/>
        <a:cs typeface="Arial" charset="0"/>
      </a:defRPr>
    </a:lvl5pPr>
    <a:lvl6pPr marL="2286000" algn="l" defTabSz="914400" rtl="0" eaLnBrk="1" latinLnBrk="0" hangingPunct="1">
      <a:defRPr sz="6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erlin Sans FB Demi" pitchFamily="34" charset="0"/>
        <a:ea typeface="+mn-ea"/>
        <a:cs typeface="Arial" charset="0"/>
      </a:defRPr>
    </a:lvl6pPr>
    <a:lvl7pPr marL="2743200" algn="l" defTabSz="914400" rtl="0" eaLnBrk="1" latinLnBrk="0" hangingPunct="1">
      <a:defRPr sz="6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erlin Sans FB Demi" pitchFamily="34" charset="0"/>
        <a:ea typeface="+mn-ea"/>
        <a:cs typeface="Arial" charset="0"/>
      </a:defRPr>
    </a:lvl7pPr>
    <a:lvl8pPr marL="3200400" algn="l" defTabSz="914400" rtl="0" eaLnBrk="1" latinLnBrk="0" hangingPunct="1">
      <a:defRPr sz="6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erlin Sans FB Demi" pitchFamily="34" charset="0"/>
        <a:ea typeface="+mn-ea"/>
        <a:cs typeface="Arial" charset="0"/>
      </a:defRPr>
    </a:lvl8pPr>
    <a:lvl9pPr marL="3657600" algn="l" defTabSz="914400" rtl="0" eaLnBrk="1" latinLnBrk="0" hangingPunct="1">
      <a:defRPr sz="60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Berlin Sans FB Dem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77777"/>
    <a:srgbClr val="CC3300"/>
    <a:srgbClr val="FF0000"/>
    <a:srgbClr val="00CC00"/>
    <a:srgbClr val="FFCC00"/>
    <a:srgbClr val="FF6600"/>
    <a:srgbClr val="191E7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0" autoAdjust="0"/>
    <p:restoredTop sz="94660"/>
  </p:normalViewPr>
  <p:slideViewPr>
    <p:cSldViewPr>
      <p:cViewPr varScale="1">
        <p:scale>
          <a:sx n="100" d="100"/>
          <a:sy n="100" d="100"/>
        </p:scale>
        <p:origin x="-2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0"/>
              </a:spcBef>
              <a:buClrTx/>
              <a:buSzTx/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0"/>
              </a:spcBef>
              <a:buClrTx/>
              <a:buSzTx/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fld id="{211796D6-6D31-4730-B18E-0FECF085C911}" type="datetimeFigureOut">
              <a:rPr lang="en-US"/>
              <a:pPr>
                <a:defRPr/>
              </a:pPr>
              <a:t>8/17/2012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0"/>
              </a:spcBef>
              <a:buClrTx/>
              <a:buSzTx/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0"/>
              </a:spcBef>
              <a:buClrTx/>
              <a:buSzTx/>
              <a:defRPr sz="1200">
                <a:effectLst/>
                <a:latin typeface="Arial" charset="0"/>
              </a:defRPr>
            </a:lvl1pPr>
          </a:lstStyle>
          <a:p>
            <a:pPr>
              <a:defRPr/>
            </a:pPr>
            <a:fld id="{42ACBA41-7AE1-4AF0-8962-B4B2FAF7B4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Teachers: Help students make sense of this actual language from the Constitution.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Teachers: Help students make sense of this actual language from the Constitution.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Teachers: Help students make sense of this actual language from the Constitution.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E72D3-55D7-4DE8-AF3E-7D2E95CC3C0C}" type="datetimeFigureOut">
              <a:rPr lang="en-US"/>
              <a:pPr>
                <a:defRPr/>
              </a:pPr>
              <a:t>8/17/2012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8F582-8BAF-40CA-8BBC-2573A8A843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CA700-5588-4412-B2FD-C469DBA34EA2}" type="datetimeFigureOut">
              <a:rPr lang="en-US"/>
              <a:pPr>
                <a:defRPr/>
              </a:pPr>
              <a:t>8/17/2012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8C272-DB6B-4814-860B-CA25B9E2D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B12FD-DA7D-4448-A94C-78CF3F72DE82}" type="datetimeFigureOut">
              <a:rPr lang="en-US"/>
              <a:pPr>
                <a:defRPr/>
              </a:pPr>
              <a:t>8/17/2012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6CEE2-74D3-4AD0-AE09-3DE8BFB961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02BE4-B9A5-432A-B721-6132161ED261}" type="datetimeFigureOut">
              <a:rPr lang="en-US"/>
              <a:pPr>
                <a:defRPr/>
              </a:pPr>
              <a:t>8/17/2012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5B45B-169B-41F6-8AAC-47831BD41D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7EA1D-0458-4D1C-95AA-D0EBB3FBD659}" type="datetimeFigureOut">
              <a:rPr lang="en-US"/>
              <a:pPr>
                <a:defRPr/>
              </a:pPr>
              <a:t>8/17/2012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2CB9A-6B83-456B-A619-6BF51D93E6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FEEBA-0917-47E2-B2B4-8E255C9B24C1}" type="datetimeFigureOut">
              <a:rPr lang="en-US"/>
              <a:pPr>
                <a:defRPr/>
              </a:pPr>
              <a:t>8/17/2012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792CC-F4DA-4F84-B7C1-99DD62AD05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49378-21CD-40B2-BDBB-5A2AB9E45B6F}" type="datetimeFigureOut">
              <a:rPr lang="en-US"/>
              <a:pPr>
                <a:defRPr/>
              </a:pPr>
              <a:t>8/17/2012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69661-A8ED-418D-BDB5-0E19D1F76E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D46DD-689A-4CF1-BB7C-F9C685181CA9}" type="datetimeFigureOut">
              <a:rPr lang="en-US"/>
              <a:pPr>
                <a:defRPr/>
              </a:pPr>
              <a:t>8/17/2012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82125-CE80-4581-BC2C-2D825A7403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BF651-3182-4795-88E7-6D4C4F2A6716}" type="datetimeFigureOut">
              <a:rPr lang="en-US"/>
              <a:pPr>
                <a:defRPr/>
              </a:pPr>
              <a:t>8/17/2012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6C1C7-3F4D-431A-88BC-CEE5B657A0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E8F55-A2E5-468F-B3BF-8F73BB017AB2}" type="datetimeFigureOut">
              <a:rPr lang="en-US"/>
              <a:pPr>
                <a:defRPr/>
              </a:pPr>
              <a:t>8/17/2012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4CF20-553E-4C2A-825E-A48060373D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defRPr kumimoji="0" sz="1200">
                <a:solidFill>
                  <a:schemeClr val="tx1">
                    <a:shade val="5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66513134-F857-495F-87CF-C451E4AA7BE3}" type="datetimeFigureOut">
              <a:rPr lang="en-US"/>
              <a:pPr>
                <a:defRPr/>
              </a:pPr>
              <a:t>8/17/2012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defRPr kumimoji="0" sz="1200">
                <a:solidFill>
                  <a:schemeClr val="tx1">
                    <a:shade val="5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defRPr kumimoji="0" sz="1200">
                <a:solidFill>
                  <a:schemeClr val="tx1">
                    <a:shade val="5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0CFA09F-2596-408F-A160-4708C1AC6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w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audio" Target="../media/audio1.wav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.png"/><Relationship Id="rId4" Type="http://schemas.openxmlformats.org/officeDocument/2006/relationships/oleObject" Target="../embeddings/oleObject7.bin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7.png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7.png"/><Relationship Id="rId4" Type="http://schemas.openxmlformats.org/officeDocument/2006/relationships/image" Target="../media/image41.wmf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2.bin"/><Relationship Id="rId4" Type="http://schemas.openxmlformats.org/officeDocument/2006/relationships/image" Target="../media/image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7.png"/><Relationship Id="rId4" Type="http://schemas.openxmlformats.org/officeDocument/2006/relationships/image" Target="../media/image44.w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2" descr="magg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590800"/>
            <a:ext cx="120173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4" descr="eduard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2514600"/>
            <a:ext cx="12255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2400"/>
            <a:ext cx="8229600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  <a:cs typeface="Aharoni" pitchFamily="2" charset="-79"/>
              </a:rPr>
              <a:t>CITIZEN ME!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  <a:cs typeface="Aharoni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981200"/>
            <a:ext cx="6400800" cy="6096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itchFamily="34" charset="0"/>
              </a:rPr>
              <a:t>All the layers to YOUR citizenship!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itchFamily="34" charset="0"/>
            </a:endParaRPr>
          </a:p>
        </p:txBody>
      </p:sp>
      <p:pic>
        <p:nvPicPr>
          <p:cNvPr id="3079" name="Picture 22" descr="archi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2514600"/>
            <a:ext cx="140493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24" descr="mabel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2438400"/>
            <a:ext cx="1316038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25" descr="phylli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3733800"/>
            <a:ext cx="121920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6" descr="willie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28800" y="3886200"/>
            <a:ext cx="1074738" cy="241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8" descr="gob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20000" y="4267200"/>
            <a:ext cx="13144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23" descr="daniel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71800" y="4267200"/>
            <a:ext cx="10636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31" descr="liza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9600" y="2590800"/>
            <a:ext cx="1014413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33" descr="ira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53200" y="4724400"/>
            <a:ext cx="124301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27" descr="pat.pn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9600" y="4495800"/>
            <a:ext cx="129540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rapezoid 13"/>
          <p:cNvSpPr/>
          <p:nvPr/>
        </p:nvSpPr>
        <p:spPr>
          <a:xfrm rot="10800000">
            <a:off x="685800" y="2667000"/>
            <a:ext cx="3962400" cy="685800"/>
          </a:xfrm>
          <a:prstGeom prst="trapezoid">
            <a:avLst>
              <a:gd name="adj" fmla="val 637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2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STATE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181600" y="1828800"/>
            <a:ext cx="39624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Our country is made up of 50 states (and a district, too!).  You are a citizen of the state where you live.</a:t>
            </a:r>
          </a:p>
        </p:txBody>
      </p:sp>
      <p:cxnSp>
        <p:nvCxnSpPr>
          <p:cNvPr id="15" name="Curved Connector 14"/>
          <p:cNvCxnSpPr>
            <a:cxnSpLocks noChangeShapeType="1"/>
          </p:cNvCxnSpPr>
          <p:nvPr/>
        </p:nvCxnSpPr>
        <p:spPr bwMode="auto">
          <a:xfrm rot="10800000">
            <a:off x="4495800" y="3200400"/>
            <a:ext cx="685800" cy="1981200"/>
          </a:xfrm>
          <a:prstGeom prst="curvedConnector2">
            <a:avLst/>
          </a:prstGeom>
          <a:noFill/>
          <a:ln w="57150" algn="ctr">
            <a:solidFill>
              <a:srgbClr val="AB0043"/>
            </a:solidFill>
            <a:round/>
            <a:headEnd/>
            <a:tailEnd type="arrow" w="med" len="med"/>
          </a:ln>
        </p:spPr>
      </p:cxnSp>
      <p:sp>
        <p:nvSpPr>
          <p:cNvPr id="18" name="Isosceles Triangle 17"/>
          <p:cNvSpPr/>
          <p:nvPr/>
        </p:nvSpPr>
        <p:spPr>
          <a:xfrm rot="10800000">
            <a:off x="1981200" y="4876800"/>
            <a:ext cx="1371600" cy="1143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9" name="Isosceles Triangle 18"/>
          <p:cNvSpPr>
            <a:spLocks noChangeArrowheads="1"/>
          </p:cNvSpPr>
          <p:nvPr/>
        </p:nvSpPr>
        <p:spPr bwMode="auto">
          <a:xfrm rot="10800000">
            <a:off x="1524000" y="4114800"/>
            <a:ext cx="2286000" cy="1905000"/>
          </a:xfrm>
          <a:prstGeom prst="triangle">
            <a:avLst>
              <a:gd name="adj" fmla="val 50000"/>
            </a:avLst>
          </a:prstGeom>
          <a:noFill/>
          <a:ln w="57150" algn="ctr">
            <a:solidFill>
              <a:schemeClr val="tx1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0" name="Isosceles Triangle 19"/>
          <p:cNvSpPr/>
          <p:nvPr/>
        </p:nvSpPr>
        <p:spPr>
          <a:xfrm rot="10800000">
            <a:off x="1066800" y="3352800"/>
            <a:ext cx="3200400" cy="2667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21" name="Isosceles Triangle 20"/>
          <p:cNvSpPr/>
          <p:nvPr/>
        </p:nvSpPr>
        <p:spPr>
          <a:xfrm rot="10800000">
            <a:off x="685800" y="2667000"/>
            <a:ext cx="3962400" cy="33528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22" name="Isosceles Triangle 21"/>
          <p:cNvSpPr/>
          <p:nvPr/>
        </p:nvSpPr>
        <p:spPr>
          <a:xfrm rot="10800000">
            <a:off x="152400" y="1828800"/>
            <a:ext cx="5029200" cy="4191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1275" name="TextBox 10"/>
          <p:cNvSpPr txBox="1">
            <a:spLocks noChangeArrowheads="1"/>
          </p:cNvSpPr>
          <p:nvPr/>
        </p:nvSpPr>
        <p:spPr bwMode="auto">
          <a:xfrm rot="-3431449">
            <a:off x="4279900" y="2044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sp>
        <p:nvSpPr>
          <p:cNvPr id="11276" name="TextBox 11"/>
          <p:cNvSpPr txBox="1">
            <a:spLocks noChangeArrowheads="1"/>
          </p:cNvSpPr>
          <p:nvPr/>
        </p:nvSpPr>
        <p:spPr bwMode="auto">
          <a:xfrm rot="-3431449">
            <a:off x="3938587" y="2843213"/>
            <a:ext cx="657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State</a:t>
            </a:r>
          </a:p>
        </p:txBody>
      </p:sp>
      <p:sp>
        <p:nvSpPr>
          <p:cNvPr id="11277" name="TextBox 13"/>
          <p:cNvSpPr txBox="1">
            <a:spLocks noChangeArrowheads="1"/>
          </p:cNvSpPr>
          <p:nvPr/>
        </p:nvSpPr>
        <p:spPr bwMode="auto">
          <a:xfrm rot="-3624945">
            <a:off x="2907506" y="4331494"/>
            <a:ext cx="890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11278" name="TextBox 15"/>
          <p:cNvSpPr txBox="1">
            <a:spLocks noChangeArrowheads="1"/>
          </p:cNvSpPr>
          <p:nvPr/>
        </p:nvSpPr>
        <p:spPr bwMode="auto">
          <a:xfrm>
            <a:off x="2209800" y="1524000"/>
            <a:ext cx="990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Levels</a:t>
            </a:r>
          </a:p>
        </p:txBody>
      </p:sp>
      <p:sp>
        <p:nvSpPr>
          <p:cNvPr id="11279" name="TextBox 13"/>
          <p:cNvSpPr txBox="1">
            <a:spLocks noChangeArrowheads="1"/>
          </p:cNvSpPr>
          <p:nvPr/>
        </p:nvSpPr>
        <p:spPr bwMode="auto">
          <a:xfrm rot="-3624945">
            <a:off x="2450306" y="5169694"/>
            <a:ext cx="890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11280" name="TextBox 10"/>
          <p:cNvSpPr txBox="1">
            <a:spLocks noChangeArrowheads="1"/>
          </p:cNvSpPr>
          <p:nvPr/>
        </p:nvSpPr>
        <p:spPr bwMode="auto">
          <a:xfrm rot="-3431449">
            <a:off x="3505993" y="3580607"/>
            <a:ext cx="6080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City</a:t>
            </a:r>
          </a:p>
        </p:txBody>
      </p:sp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5181600" y="4648200"/>
            <a:ext cx="3733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Write the name of your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state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here…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apezoid 15"/>
          <p:cNvSpPr/>
          <p:nvPr/>
        </p:nvSpPr>
        <p:spPr>
          <a:xfrm rot="10800000">
            <a:off x="3886200" y="1905000"/>
            <a:ext cx="5029200" cy="838200"/>
          </a:xfrm>
          <a:prstGeom prst="trapezoid">
            <a:avLst>
              <a:gd name="adj" fmla="val 637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26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NATION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52400" y="2438400"/>
            <a:ext cx="4267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You are also a citizen of your country! </a:t>
            </a:r>
          </a:p>
        </p:txBody>
      </p:sp>
      <p:cxnSp>
        <p:nvCxnSpPr>
          <p:cNvPr id="30" name="Curved Connector 29"/>
          <p:cNvCxnSpPr>
            <a:cxnSpLocks noChangeShapeType="1"/>
          </p:cNvCxnSpPr>
          <p:nvPr/>
        </p:nvCxnSpPr>
        <p:spPr bwMode="auto">
          <a:xfrm rot="-5400000">
            <a:off x="3201194" y="2971006"/>
            <a:ext cx="1219200" cy="1068388"/>
          </a:xfrm>
          <a:prstGeom prst="curvedConnector3">
            <a:avLst>
              <a:gd name="adj1" fmla="val 50000"/>
            </a:avLst>
          </a:prstGeom>
          <a:noFill/>
          <a:ln w="57150" algn="ctr">
            <a:solidFill>
              <a:srgbClr val="AB0043"/>
            </a:solidFill>
            <a:round/>
            <a:headEnd/>
            <a:tailEnd type="arrow" w="med" len="med"/>
          </a:ln>
        </p:spPr>
      </p:cxnSp>
      <p:sp>
        <p:nvSpPr>
          <p:cNvPr id="15" name="Isosceles Triangle 14"/>
          <p:cNvSpPr/>
          <p:nvPr/>
        </p:nvSpPr>
        <p:spPr>
          <a:xfrm rot="10800000">
            <a:off x="5715000" y="4953000"/>
            <a:ext cx="1371600" cy="1143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2" name="Isosceles Triangle 15"/>
          <p:cNvSpPr/>
          <p:nvPr/>
        </p:nvSpPr>
        <p:spPr>
          <a:xfrm rot="10800000">
            <a:off x="5257800" y="4191000"/>
            <a:ext cx="2286000" cy="1905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7" name="Isosceles Triangle 16"/>
          <p:cNvSpPr/>
          <p:nvPr/>
        </p:nvSpPr>
        <p:spPr>
          <a:xfrm rot="10800000">
            <a:off x="4800600" y="3429000"/>
            <a:ext cx="3200400" cy="2667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8" name="Isosceles Triangle 17"/>
          <p:cNvSpPr/>
          <p:nvPr/>
        </p:nvSpPr>
        <p:spPr>
          <a:xfrm rot="10800000">
            <a:off x="4419600" y="2743200"/>
            <a:ext cx="3962400" cy="33528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9" name="Isosceles Triangle 18"/>
          <p:cNvSpPr/>
          <p:nvPr/>
        </p:nvSpPr>
        <p:spPr>
          <a:xfrm rot="10800000">
            <a:off x="3886200" y="1905000"/>
            <a:ext cx="5029200" cy="4191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2299" name="TextBox 10"/>
          <p:cNvSpPr txBox="1">
            <a:spLocks noChangeArrowheads="1"/>
          </p:cNvSpPr>
          <p:nvPr/>
        </p:nvSpPr>
        <p:spPr bwMode="auto">
          <a:xfrm rot="-3431449">
            <a:off x="8015288" y="2117725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sp>
        <p:nvSpPr>
          <p:cNvPr id="12300" name="TextBox 11"/>
          <p:cNvSpPr txBox="1">
            <a:spLocks noChangeArrowheads="1"/>
          </p:cNvSpPr>
          <p:nvPr/>
        </p:nvSpPr>
        <p:spPr bwMode="auto">
          <a:xfrm rot="-3431449">
            <a:off x="7672387" y="2843213"/>
            <a:ext cx="657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State</a:t>
            </a:r>
          </a:p>
        </p:txBody>
      </p:sp>
      <p:sp>
        <p:nvSpPr>
          <p:cNvPr id="12301" name="TextBox 13"/>
          <p:cNvSpPr txBox="1">
            <a:spLocks noChangeArrowheads="1"/>
          </p:cNvSpPr>
          <p:nvPr/>
        </p:nvSpPr>
        <p:spPr bwMode="auto">
          <a:xfrm rot="-3624945">
            <a:off x="6736556" y="436324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12302" name="TextBox 15"/>
          <p:cNvSpPr txBox="1">
            <a:spLocks noChangeArrowheads="1"/>
          </p:cNvSpPr>
          <p:nvPr/>
        </p:nvSpPr>
        <p:spPr bwMode="auto">
          <a:xfrm>
            <a:off x="6096000" y="1600200"/>
            <a:ext cx="990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Levels</a:t>
            </a:r>
          </a:p>
        </p:txBody>
      </p:sp>
      <p:sp>
        <p:nvSpPr>
          <p:cNvPr id="12303" name="TextBox 10"/>
          <p:cNvSpPr txBox="1">
            <a:spLocks noChangeArrowheads="1"/>
          </p:cNvSpPr>
          <p:nvPr/>
        </p:nvSpPr>
        <p:spPr bwMode="auto">
          <a:xfrm rot="-3431449">
            <a:off x="7239793" y="3656807"/>
            <a:ext cx="6080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City</a:t>
            </a:r>
          </a:p>
        </p:txBody>
      </p:sp>
      <p:sp>
        <p:nvSpPr>
          <p:cNvPr id="12304" name="TextBox 13"/>
          <p:cNvSpPr txBox="1">
            <a:spLocks noChangeArrowheads="1"/>
          </p:cNvSpPr>
          <p:nvPr/>
        </p:nvSpPr>
        <p:spPr bwMode="auto">
          <a:xfrm rot="-3624945">
            <a:off x="6260306" y="52458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3" name="TextBox 26"/>
          <p:cNvSpPr txBox="1">
            <a:spLocks noChangeArrowheads="1"/>
          </p:cNvSpPr>
          <p:nvPr/>
        </p:nvSpPr>
        <p:spPr bwMode="auto">
          <a:xfrm>
            <a:off x="152400" y="4191000"/>
            <a:ext cx="4267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Write down the name of the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nation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in which you live here…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/>
      <p:bldP spid="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6002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Does your SIDE ONE </a:t>
            </a:r>
            <a:b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</a:b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look like this??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6" name="Isosceles Triangle 5"/>
          <p:cNvSpPr/>
          <p:nvPr/>
        </p:nvSpPr>
        <p:spPr bwMode="auto">
          <a:xfrm rot="10800000">
            <a:off x="4114800" y="2359025"/>
            <a:ext cx="4876800" cy="3965575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ln>
                <a:solidFill>
                  <a:schemeClr val="tx1"/>
                </a:solidFill>
              </a:ln>
              <a:effectLst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4502150" y="3006725"/>
            <a:ext cx="41021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 bwMode="auto">
          <a:xfrm>
            <a:off x="4965700" y="3735388"/>
            <a:ext cx="3175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>
            <a:off x="5430838" y="4462463"/>
            <a:ext cx="2244725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>
            <a:off x="5818188" y="5191125"/>
            <a:ext cx="1470025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0" name="TextBox 10"/>
          <p:cNvSpPr txBox="1">
            <a:spLocks noChangeArrowheads="1"/>
          </p:cNvSpPr>
          <p:nvPr/>
        </p:nvSpPr>
        <p:spPr bwMode="auto">
          <a:xfrm rot="-3431449">
            <a:off x="81661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sp>
        <p:nvSpPr>
          <p:cNvPr id="13321" name="TextBox 11"/>
          <p:cNvSpPr txBox="1">
            <a:spLocks noChangeArrowheads="1"/>
          </p:cNvSpPr>
          <p:nvPr/>
        </p:nvSpPr>
        <p:spPr bwMode="auto">
          <a:xfrm rot="-3431449">
            <a:off x="7786687" y="3109913"/>
            <a:ext cx="733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State</a:t>
            </a:r>
          </a:p>
        </p:txBody>
      </p:sp>
      <p:sp>
        <p:nvSpPr>
          <p:cNvPr id="13322" name="TextBox 13"/>
          <p:cNvSpPr txBox="1">
            <a:spLocks noChangeArrowheads="1"/>
          </p:cNvSpPr>
          <p:nvPr/>
        </p:nvSpPr>
        <p:spPr bwMode="auto">
          <a:xfrm rot="-3431449">
            <a:off x="6889750" y="4665663"/>
            <a:ext cx="809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13323" name="TextBox 15"/>
          <p:cNvSpPr txBox="1">
            <a:spLocks noChangeArrowheads="1"/>
          </p:cNvSpPr>
          <p:nvPr/>
        </p:nvSpPr>
        <p:spPr bwMode="auto">
          <a:xfrm>
            <a:off x="6096000" y="2057400"/>
            <a:ext cx="990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Levels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791200" y="4572000"/>
            <a:ext cx="1447800" cy="36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Your School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53000" y="2438400"/>
            <a:ext cx="3352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800" b="1" dirty="0">
                <a:latin typeface="Bradley Hand ITC" pitchFamily="66" charset="0"/>
                <a:cs typeface="+mn-cs"/>
              </a:rPr>
              <a:t>United States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34000" y="3124200"/>
            <a:ext cx="25146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800" b="1" dirty="0">
                <a:latin typeface="Bradley Hand ITC" pitchFamily="66" charset="0"/>
                <a:cs typeface="+mn-cs"/>
              </a:rPr>
              <a:t>State Name </a:t>
            </a:r>
          </a:p>
        </p:txBody>
      </p:sp>
      <p:pic>
        <p:nvPicPr>
          <p:cNvPr id="13327" name="Picture 21" descr="ang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59904">
            <a:off x="-163513" y="2703513"/>
            <a:ext cx="3149601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ounded Rectangular Callout 22"/>
          <p:cNvSpPr>
            <a:spLocks noChangeArrowheads="1"/>
          </p:cNvSpPr>
          <p:nvPr/>
        </p:nvSpPr>
        <p:spPr bwMode="auto">
          <a:xfrm>
            <a:off x="2971800" y="4114800"/>
            <a:ext cx="2514600" cy="1219200"/>
          </a:xfrm>
          <a:prstGeom prst="wedgeRoundRectCallout">
            <a:avLst>
              <a:gd name="adj1" fmla="val -62185"/>
              <a:gd name="adj2" fmla="val 69921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</a:pPr>
            <a:r>
              <a:rPr lang="en-US" sz="3200">
                <a:solidFill>
                  <a:srgbClr val="FFFFFF"/>
                </a:solidFill>
                <a:effectLst/>
              </a:rPr>
              <a:t>WAIT!</a:t>
            </a:r>
          </a:p>
          <a:p>
            <a:pPr>
              <a:spcBef>
                <a:spcPct val="0"/>
              </a:spcBef>
              <a:buClrTx/>
              <a:buSzTx/>
            </a:pPr>
            <a:r>
              <a:rPr lang="en-US" sz="2000">
                <a:solidFill>
                  <a:srgbClr val="FFFFFF"/>
                </a:solidFill>
                <a:effectLst/>
              </a:rPr>
              <a:t>Why should I care?</a:t>
            </a:r>
            <a:r>
              <a:rPr lang="en-US" sz="4000">
                <a:solidFill>
                  <a:srgbClr val="FFFFFF"/>
                </a:solidFill>
                <a:effectLst/>
              </a:rPr>
              <a:t>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257800" y="3810000"/>
            <a:ext cx="2514600" cy="396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0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Nearest City or Town</a:t>
            </a:r>
          </a:p>
        </p:txBody>
      </p:sp>
      <p:sp>
        <p:nvSpPr>
          <p:cNvPr id="13330" name="TextBox 13"/>
          <p:cNvSpPr txBox="1">
            <a:spLocks noChangeArrowheads="1"/>
          </p:cNvSpPr>
          <p:nvPr/>
        </p:nvSpPr>
        <p:spPr bwMode="auto">
          <a:xfrm rot="-3624945">
            <a:off x="64127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13331" name="TextBox 10"/>
          <p:cNvSpPr txBox="1">
            <a:spLocks noChangeArrowheads="1"/>
          </p:cNvSpPr>
          <p:nvPr/>
        </p:nvSpPr>
        <p:spPr bwMode="auto">
          <a:xfrm rot="-3431449">
            <a:off x="7468393" y="3961607"/>
            <a:ext cx="6080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City</a:t>
            </a:r>
          </a:p>
        </p:txBody>
      </p:sp>
      <p:sp>
        <p:nvSpPr>
          <p:cNvPr id="2" name="TextBox 18"/>
          <p:cNvSpPr txBox="1"/>
          <p:nvPr/>
        </p:nvSpPr>
        <p:spPr>
          <a:xfrm>
            <a:off x="5791200" y="5181600"/>
            <a:ext cx="1447800" cy="581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6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“People I live with”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kath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3675" flipH="1">
            <a:off x="6705600" y="3362325"/>
            <a:ext cx="22288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ular Callout 5"/>
          <p:cNvSpPr>
            <a:spLocks noChangeArrowheads="1"/>
          </p:cNvSpPr>
          <p:nvPr/>
        </p:nvSpPr>
        <p:spPr bwMode="auto">
          <a:xfrm rot="-275700">
            <a:off x="609600" y="1219200"/>
            <a:ext cx="5273675" cy="4038600"/>
          </a:xfrm>
          <a:prstGeom prst="wedgeRoundRectCallout">
            <a:avLst>
              <a:gd name="adj1" fmla="val 62287"/>
              <a:gd name="adj2" fmla="val 41875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Where do these </a:t>
            </a:r>
            <a:r>
              <a:rPr lang="en-US" sz="3600" b="1" dirty="0">
                <a:solidFill>
                  <a:srgbClr val="002776"/>
                </a:solidFill>
              </a:rPr>
              <a:t>rights</a:t>
            </a:r>
            <a:r>
              <a:rPr lang="en-US" sz="3600" b="1" dirty="0"/>
              <a:t>  and </a:t>
            </a:r>
            <a:r>
              <a:rPr lang="en-US" sz="3600" b="1" dirty="0">
                <a:solidFill>
                  <a:srgbClr val="002776"/>
                </a:solidFill>
              </a:rPr>
              <a:t>responsibilities</a:t>
            </a:r>
            <a:r>
              <a:rPr lang="en-US" sz="3600" b="1" dirty="0"/>
              <a:t> come from?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4200" b="1" dirty="0"/>
              <a:t>Let’s find out!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547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tx1"/>
                </a:solidFill>
                <a:latin typeface="Berlin Sans FB Demi" pitchFamily="34" charset="0"/>
              </a:rPr>
              <a:t>Citizenship Pyramid </a:t>
            </a:r>
            <a:r>
              <a:rPr lang="en-US" sz="9600" dirty="0" smtClean="0">
                <a:solidFill>
                  <a:schemeClr val="tx1"/>
                </a:solidFill>
                <a:latin typeface="Berlin Sans FB Demi" pitchFamily="34" charset="0"/>
              </a:rPr>
              <a:t/>
            </a:r>
            <a:br>
              <a:rPr lang="en-US" sz="9600" dirty="0" smtClean="0">
                <a:solidFill>
                  <a:schemeClr val="tx1"/>
                </a:solidFill>
                <a:latin typeface="Berlin Sans FB Demi" pitchFamily="34" charset="0"/>
              </a:rPr>
            </a:br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SIDE TWO: </a:t>
            </a:r>
            <a:b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</a:br>
            <a:r>
              <a:rPr lang="en-US" sz="66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Origins of Rights and </a:t>
            </a:r>
            <a:br>
              <a:rPr lang="en-US" sz="66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</a:br>
            <a:r>
              <a:rPr lang="en-US" sz="66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Responsibilities! 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ORIGINS OF </a:t>
            </a:r>
            <a:b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</a:b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RIGHTS &amp; RESPONSIBILITIES</a:t>
            </a:r>
            <a:endParaRPr lang="en-US" sz="48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pic>
        <p:nvPicPr>
          <p:cNvPr id="16387" name="Picture 79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" name="Cloud Callout 80"/>
          <p:cNvSpPr>
            <a:spLocks noChangeArrowheads="1"/>
          </p:cNvSpPr>
          <p:nvPr/>
        </p:nvSpPr>
        <p:spPr bwMode="auto">
          <a:xfrm>
            <a:off x="2819400" y="1828800"/>
            <a:ext cx="5943600" cy="5029200"/>
          </a:xfrm>
          <a:prstGeom prst="cloudCallout">
            <a:avLst>
              <a:gd name="adj1" fmla="val -78444"/>
              <a:gd name="adj2" fmla="val -45361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200" b="1" dirty="0">
                <a:solidFill>
                  <a:srgbClr val="FFFFFF"/>
                </a:solidFill>
              </a:rPr>
              <a:t>If being a citizen means having rights and responsibilities,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200" b="1" dirty="0">
                <a:solidFill>
                  <a:srgbClr val="FFFFFF"/>
                </a:solidFill>
              </a:rPr>
              <a:t>where do rights and  responsibilities come from?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1143000"/>
            <a:ext cx="8991600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solidFill>
                  <a:srgbClr val="00277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We get our rights and responsibilities as citizens from…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2286000"/>
            <a:ext cx="8153400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1175" indent="-511175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A. different places depending on the level of citizenship. </a:t>
            </a:r>
            <a:endParaRPr lang="en-US" sz="3200">
              <a:effectLst>
                <a:outerShdw blurRad="38100" dist="38100" dir="2700000" algn="tl">
                  <a:srgbClr val="666666"/>
                </a:outerShdw>
              </a:effectLst>
              <a:latin typeface="Book Antiqua" pitchFamily="18" charset="0"/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609600" y="2286000"/>
            <a:ext cx="609600" cy="609600"/>
          </a:xfrm>
          <a:prstGeom prst="ellipse">
            <a:avLst/>
          </a:prstGeom>
          <a:noFill/>
          <a:ln w="25400" algn="ctr">
            <a:solidFill>
              <a:srgbClr val="9C0042"/>
            </a:solidFill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17413" name="Picture 6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5755" flipH="1">
            <a:off x="7086600" y="3200400"/>
            <a:ext cx="1882775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ular Callout 7"/>
          <p:cNvSpPr>
            <a:spLocks noChangeArrowheads="1"/>
          </p:cNvSpPr>
          <p:nvPr/>
        </p:nvSpPr>
        <p:spPr bwMode="auto">
          <a:xfrm rot="-1723106">
            <a:off x="4495800" y="4572000"/>
            <a:ext cx="2514600" cy="1219200"/>
          </a:xfrm>
          <a:prstGeom prst="wedgeRoundRectCallout">
            <a:avLst>
              <a:gd name="adj1" fmla="val 43778"/>
              <a:gd name="adj2" fmla="val 85898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3600" b="1" dirty="0">
                <a:cs typeface="+mn-cs"/>
              </a:rPr>
              <a:t>THANKS AGAIN!</a:t>
            </a:r>
          </a:p>
        </p:txBody>
      </p:sp>
      <p:sp>
        <p:nvSpPr>
          <p:cNvPr id="2" name="TextBox 4"/>
          <p:cNvSpPr txBox="1"/>
          <p:nvPr/>
        </p:nvSpPr>
        <p:spPr>
          <a:xfrm>
            <a:off x="685800" y="4800600"/>
            <a:ext cx="35052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C. politicians.</a:t>
            </a:r>
            <a:endParaRPr lang="en-US" sz="3200">
              <a:effectLst/>
              <a:latin typeface="Book Antiqua" pitchFamily="18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685800" y="3505200"/>
            <a:ext cx="6248400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5613" indent="-455613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B. one member of the community who decides for us. </a:t>
            </a:r>
            <a:endParaRPr lang="en-US" sz="3200">
              <a:effectLst/>
              <a:latin typeface="Book Antiqua" pitchFamily="18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685800" y="5791200"/>
            <a:ext cx="34290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D. the President. </a:t>
            </a:r>
            <a:endParaRPr lang="en-US" sz="3200">
              <a:effectLst/>
              <a:latin typeface="Book Antiqua" pitchFamily="18" charset="0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2286000" y="152400"/>
            <a:ext cx="4419600" cy="823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4800" u="sng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TAKE A GUESS!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nimBg="1" autoUpdateAnimBg="0"/>
      <p:bldP spid="8" grpId="0" animBg="1" autoUpdateAnimBg="0"/>
      <p:bldP spid="2" grpId="0" autoUpdateAnimBg="0"/>
      <p:bldP spid="3" grpId="0" autoUpdateAnimBg="0"/>
      <p:bldP spid="9" grpId="0" autoUpdateAnimBg="0"/>
      <p:bldP spid="1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NATION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667791">
            <a:off x="990600" y="2667000"/>
            <a:ext cx="4667250" cy="3330575"/>
          </a:xfrm>
          <a:prstGeom prst="wedgeRoundRectCallout">
            <a:avLst>
              <a:gd name="adj1" fmla="val 50718"/>
              <a:gd name="adj2" fmla="val 75218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In the United States we are </a:t>
            </a:r>
            <a:r>
              <a:rPr lang="en-US" sz="3600" b="1" u="sng" dirty="0"/>
              <a:t>guaranteed</a:t>
            </a:r>
            <a:r>
              <a:rPr lang="en-US" sz="3600" b="1" dirty="0"/>
              <a:t> a list of </a:t>
            </a:r>
            <a:r>
              <a:rPr lang="en-US" sz="3600" b="1" dirty="0">
                <a:solidFill>
                  <a:srgbClr val="002776"/>
                </a:solidFill>
              </a:rPr>
              <a:t>rights</a:t>
            </a:r>
            <a:r>
              <a:rPr lang="en-US" sz="3600" b="1" dirty="0"/>
              <a:t> in our constitution. </a:t>
            </a:r>
          </a:p>
        </p:txBody>
      </p:sp>
      <p:pic>
        <p:nvPicPr>
          <p:cNvPr id="6" name="Picture 5" descr="gob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77967" flipH="1">
            <a:off x="6627813" y="3667125"/>
            <a:ext cx="2468562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371600" y="1600200"/>
            <a:ext cx="617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 dirty="0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United States Constitution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2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73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19474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19475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19476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19459" name="TextBox 16"/>
          <p:cNvSpPr txBox="1">
            <a:spLocks noChangeArrowheads="1"/>
          </p:cNvSpPr>
          <p:nvPr/>
        </p:nvSpPr>
        <p:spPr bwMode="auto">
          <a:xfrm>
            <a:off x="2895600" y="19812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Origins</a:t>
            </a:r>
          </a:p>
        </p:txBody>
      </p: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5867400" y="16764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172200" y="22860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76400" y="2438400"/>
            <a:ext cx="3352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800" b="1" dirty="0">
                <a:latin typeface="Bradley Hand ITC" pitchFamily="66" charset="0"/>
                <a:cs typeface="+mn-cs"/>
              </a:rPr>
              <a:t>U.S. Constitution</a:t>
            </a:r>
          </a:p>
        </p:txBody>
      </p:sp>
      <p:sp>
        <p:nvSpPr>
          <p:cNvPr id="19463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19464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19465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19466" name="Picture 5" descr="gob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77967" flipH="1">
            <a:off x="6675438" y="3505200"/>
            <a:ext cx="2468562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NATION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utoUpdateAnimBg="0"/>
      <p:bldP spid="2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STATE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643159">
            <a:off x="3660775" y="2735263"/>
            <a:ext cx="4710113" cy="3390900"/>
          </a:xfrm>
          <a:prstGeom prst="wedgeRoundRectCallout">
            <a:avLst>
              <a:gd name="adj1" fmla="val -76037"/>
              <a:gd name="adj2" fmla="val 59606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Each state has its own </a:t>
            </a:r>
            <a:r>
              <a:rPr lang="en-US" sz="3600" b="1" dirty="0">
                <a:solidFill>
                  <a:srgbClr val="191E79"/>
                </a:solidFill>
              </a:rPr>
              <a:t>constitution</a:t>
            </a:r>
            <a:r>
              <a:rPr lang="en-US" sz="3600" b="1" dirty="0"/>
              <a:t> that guarantees rights to the state’s citizens.</a:t>
            </a:r>
          </a:p>
        </p:txBody>
      </p:sp>
      <p:pic>
        <p:nvPicPr>
          <p:cNvPr id="6" name="Picture 5" descr="danie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46086">
            <a:off x="-38100" y="3546475"/>
            <a:ext cx="1905000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514600" y="1447800"/>
            <a:ext cx="441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State Constitution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/>
          <p:nvPr/>
        </p:nvSpPr>
        <p:spPr>
          <a:xfrm>
            <a:off x="2895600" y="228600"/>
            <a:ext cx="6248400" cy="4191000"/>
          </a:xfrm>
          <a:prstGeom prst="cloudCallout">
            <a:avLst>
              <a:gd name="adj1" fmla="val -62847"/>
              <a:gd name="adj2" fmla="val 1980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pic>
        <p:nvPicPr>
          <p:cNvPr id="4099" name="Picture 4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3657600" y="685800"/>
            <a:ext cx="4876800" cy="28956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en-US" dirty="0">
                <a:cs typeface="+mn-cs"/>
              </a:rPr>
              <a:t>I wonder what a     CITIZEN is?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8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2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2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21523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21524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21525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1507" name="TextBox 16"/>
          <p:cNvSpPr txBox="1">
            <a:spLocks noChangeArrowheads="1"/>
          </p:cNvSpPr>
          <p:nvPr/>
        </p:nvSpPr>
        <p:spPr bwMode="auto">
          <a:xfrm>
            <a:off x="2895600" y="19812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Origins</a:t>
            </a:r>
          </a:p>
        </p:txBody>
      </p: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5791200" y="24384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172200" y="30480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76400" y="2438400"/>
            <a:ext cx="3352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800" b="1" dirty="0">
                <a:latin typeface="Bradley Hand ITC" pitchFamily="66" charset="0"/>
                <a:cs typeface="+mn-cs"/>
              </a:rPr>
              <a:t>U.S. Constitution</a:t>
            </a:r>
          </a:p>
        </p:txBody>
      </p:sp>
      <p:sp>
        <p:nvSpPr>
          <p:cNvPr id="21511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21512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21513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21514" name="Picture 5" descr="danie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46086">
            <a:off x="0" y="3276600"/>
            <a:ext cx="1905000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2"/>
          <p:cNvSpPr txBox="1"/>
          <p:nvPr/>
        </p:nvSpPr>
        <p:spPr>
          <a:xfrm>
            <a:off x="1752600" y="3124200"/>
            <a:ext cx="3352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State Constitution</a:t>
            </a:r>
          </a:p>
        </p:txBody>
      </p:sp>
      <p:sp>
        <p:nvSpPr>
          <p:cNvPr id="2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STATE</a:t>
            </a:r>
            <a:endParaRPr lang="en-US" sz="8000" b="1" dirty="0">
              <a:ln w="6350"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utoUpdateAnimBg="0"/>
      <p:bldP spid="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t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42141" flipH="1">
            <a:off x="6911975" y="3689350"/>
            <a:ext cx="2466975" cy="40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730511">
            <a:off x="457200" y="2286000"/>
            <a:ext cx="5791200" cy="3729038"/>
          </a:xfrm>
          <a:prstGeom prst="wedgeRoundRectCallout">
            <a:avLst>
              <a:gd name="adj1" fmla="val 58856"/>
              <a:gd name="adj2" fmla="val 45514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Cities usually have a </a:t>
            </a:r>
            <a:r>
              <a:rPr lang="en-US" sz="3600" b="1" dirty="0">
                <a:solidFill>
                  <a:srgbClr val="191E79"/>
                </a:solidFill>
              </a:rPr>
              <a:t>city charter</a:t>
            </a:r>
            <a:r>
              <a:rPr lang="en-US" sz="3600" b="1" dirty="0"/>
              <a:t>.  This document tells how the city will run.  It usually contains some rights and responsibilities of city citizens. 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971800" y="1219200"/>
            <a:ext cx="3124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City Charter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CITY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6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71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23572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23573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23574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3555" name="TextBox 16"/>
          <p:cNvSpPr txBox="1">
            <a:spLocks noChangeArrowheads="1"/>
          </p:cNvSpPr>
          <p:nvPr/>
        </p:nvSpPr>
        <p:spPr bwMode="auto">
          <a:xfrm>
            <a:off x="2895600" y="19812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Origins</a:t>
            </a:r>
          </a:p>
        </p:txBody>
      </p: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5105400" y="31242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486400" y="37338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76400" y="2438400"/>
            <a:ext cx="3352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800" b="1" dirty="0">
                <a:latin typeface="Bradley Hand ITC" pitchFamily="66" charset="0"/>
                <a:cs typeface="+mn-cs"/>
              </a:rPr>
              <a:t>U.S. Constitution</a:t>
            </a:r>
          </a:p>
        </p:txBody>
      </p:sp>
      <p:sp>
        <p:nvSpPr>
          <p:cNvPr id="23559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23560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23561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sp>
        <p:nvSpPr>
          <p:cNvPr id="2" name="TextBox 22"/>
          <p:cNvSpPr txBox="1"/>
          <p:nvPr/>
        </p:nvSpPr>
        <p:spPr>
          <a:xfrm>
            <a:off x="1752600" y="3124200"/>
            <a:ext cx="3352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State Constitution</a:t>
            </a:r>
          </a:p>
        </p:txBody>
      </p:sp>
      <p:pic>
        <p:nvPicPr>
          <p:cNvPr id="23563" name="Picture 3" descr="pat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42141" flipH="1">
            <a:off x="6677025" y="3505200"/>
            <a:ext cx="2466975" cy="40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2"/>
          <p:cNvSpPr txBox="1"/>
          <p:nvPr/>
        </p:nvSpPr>
        <p:spPr>
          <a:xfrm>
            <a:off x="2286000" y="3886200"/>
            <a:ext cx="21336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City Charter</a:t>
            </a:r>
          </a:p>
        </p:txBody>
      </p:sp>
      <p:sp>
        <p:nvSpPr>
          <p:cNvPr id="2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CITY</a:t>
            </a:r>
            <a:endParaRPr lang="en-US" sz="8000" b="1" dirty="0">
              <a:ln w="6350"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utoUpdateAnimBg="0"/>
      <p:bldP spid="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643159">
            <a:off x="3289300" y="2511425"/>
            <a:ext cx="5100638" cy="3576638"/>
          </a:xfrm>
          <a:prstGeom prst="wedgeRoundRectCallout">
            <a:avLst>
              <a:gd name="adj1" fmla="val -60579"/>
              <a:gd name="adj2" fmla="val 38500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Most schools have a </a:t>
            </a:r>
            <a:r>
              <a:rPr lang="en-US" sz="3600" b="1" dirty="0">
                <a:solidFill>
                  <a:srgbClr val="191E79"/>
                </a:solidFill>
              </a:rPr>
              <a:t>school handbook</a:t>
            </a:r>
            <a:r>
              <a:rPr lang="en-US" sz="3600" b="1" dirty="0"/>
              <a:t> </a:t>
            </a:r>
            <a:r>
              <a:rPr lang="en-US" sz="3600" b="1"/>
              <a:t>that lists </a:t>
            </a:r>
            <a:r>
              <a:rPr lang="en-US" sz="3600" b="1" dirty="0"/>
              <a:t>the students’ rights and responsibilities.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600" b="1" dirty="0"/>
              <a:t>(mostly responsibilities—more about that later!)</a:t>
            </a:r>
          </a:p>
        </p:txBody>
      </p:sp>
      <p:pic>
        <p:nvPicPr>
          <p:cNvPr id="19" name="Picture 18" descr="magg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67497">
            <a:off x="233363" y="3232150"/>
            <a:ext cx="2082800" cy="371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2514600" y="1447800"/>
            <a:ext cx="426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School Handbook</a:t>
            </a: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6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20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25621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25622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25623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5603" name="TextBox 16"/>
          <p:cNvSpPr txBox="1">
            <a:spLocks noChangeArrowheads="1"/>
          </p:cNvSpPr>
          <p:nvPr/>
        </p:nvSpPr>
        <p:spPr bwMode="auto">
          <a:xfrm>
            <a:off x="2895600" y="19812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Origins</a:t>
            </a:r>
          </a:p>
        </p:txBody>
      </p: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4572000" y="38100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953000" y="44196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76400" y="2438400"/>
            <a:ext cx="3352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800" b="1" dirty="0">
                <a:latin typeface="Bradley Hand ITC" pitchFamily="66" charset="0"/>
                <a:cs typeface="+mn-cs"/>
              </a:rPr>
              <a:t>U.S. Constitution</a:t>
            </a:r>
          </a:p>
        </p:txBody>
      </p:sp>
      <p:sp>
        <p:nvSpPr>
          <p:cNvPr id="25607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25608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25609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sp>
        <p:nvSpPr>
          <p:cNvPr id="2" name="TextBox 22"/>
          <p:cNvSpPr txBox="1"/>
          <p:nvPr/>
        </p:nvSpPr>
        <p:spPr>
          <a:xfrm>
            <a:off x="1752600" y="3124200"/>
            <a:ext cx="3352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State Constitution</a:t>
            </a:r>
          </a:p>
        </p:txBody>
      </p:sp>
      <p:sp>
        <p:nvSpPr>
          <p:cNvPr id="3" name="TextBox 22"/>
          <p:cNvSpPr txBox="1"/>
          <p:nvPr/>
        </p:nvSpPr>
        <p:spPr>
          <a:xfrm>
            <a:off x="2286000" y="3886200"/>
            <a:ext cx="21336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City Charter</a:t>
            </a:r>
          </a:p>
        </p:txBody>
      </p:sp>
      <p:pic>
        <p:nvPicPr>
          <p:cNvPr id="25612" name="Picture 18" descr="magg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03018" flipH="1">
            <a:off x="6858000" y="2782888"/>
            <a:ext cx="2286000" cy="407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22"/>
          <p:cNvSpPr txBox="1"/>
          <p:nvPr/>
        </p:nvSpPr>
        <p:spPr>
          <a:xfrm>
            <a:off x="2286000" y="4495800"/>
            <a:ext cx="21336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School      Handbook</a:t>
            </a:r>
          </a:p>
        </p:txBody>
      </p:sp>
      <p:sp>
        <p:nvSpPr>
          <p:cNvPr id="25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utoUpdateAnimBg="0"/>
      <p:bldP spid="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730511">
            <a:off x="762000" y="1828800"/>
            <a:ext cx="5029200" cy="4114800"/>
          </a:xfrm>
          <a:prstGeom prst="wedgeRoundRectCallout">
            <a:avLst>
              <a:gd name="adj1" fmla="val 59093"/>
              <a:gd name="adj2" fmla="val 43847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200" b="1" dirty="0"/>
              <a:t>At home, the adults in charge decide what your rights and responsibilities will be.  Maybe these will get written down—but usually not! </a:t>
            </a:r>
          </a:p>
        </p:txBody>
      </p:sp>
      <p:pic>
        <p:nvPicPr>
          <p:cNvPr id="21" name="Picture 20" descr="kath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3675" flipH="1">
            <a:off x="6705600" y="3217863"/>
            <a:ext cx="2320925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HOME</a:t>
            </a:r>
            <a:endParaRPr lang="en-US" sz="8000" b="1" dirty="0">
              <a:ln w="6350"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6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669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27670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27671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27672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7651" name="TextBox 16"/>
          <p:cNvSpPr txBox="1">
            <a:spLocks noChangeArrowheads="1"/>
          </p:cNvSpPr>
          <p:nvPr/>
        </p:nvSpPr>
        <p:spPr bwMode="auto">
          <a:xfrm>
            <a:off x="2895600" y="19812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Origins</a:t>
            </a:r>
          </a:p>
        </p:txBody>
      </p: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4038600" y="48006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343400" y="54102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76400" y="2438400"/>
            <a:ext cx="3352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800" b="1" dirty="0">
                <a:latin typeface="Bradley Hand ITC" pitchFamily="66" charset="0"/>
                <a:cs typeface="+mn-cs"/>
              </a:rPr>
              <a:t>U.S. Constitution</a:t>
            </a:r>
          </a:p>
        </p:txBody>
      </p:sp>
      <p:sp>
        <p:nvSpPr>
          <p:cNvPr id="27655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27656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27657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sp>
        <p:nvSpPr>
          <p:cNvPr id="2" name="TextBox 22"/>
          <p:cNvSpPr txBox="1"/>
          <p:nvPr/>
        </p:nvSpPr>
        <p:spPr>
          <a:xfrm>
            <a:off x="1752600" y="3124200"/>
            <a:ext cx="3352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State Constitution</a:t>
            </a:r>
          </a:p>
        </p:txBody>
      </p:sp>
      <p:sp>
        <p:nvSpPr>
          <p:cNvPr id="3" name="TextBox 22"/>
          <p:cNvSpPr txBox="1"/>
          <p:nvPr/>
        </p:nvSpPr>
        <p:spPr>
          <a:xfrm>
            <a:off x="2286000" y="3886200"/>
            <a:ext cx="21336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City Charter</a:t>
            </a:r>
          </a:p>
        </p:txBody>
      </p:sp>
      <p:sp>
        <p:nvSpPr>
          <p:cNvPr id="4" name="TextBox 22"/>
          <p:cNvSpPr txBox="1"/>
          <p:nvPr/>
        </p:nvSpPr>
        <p:spPr>
          <a:xfrm>
            <a:off x="2286000" y="4495800"/>
            <a:ext cx="21336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School      Handbook</a:t>
            </a:r>
          </a:p>
        </p:txBody>
      </p:sp>
      <p:pic>
        <p:nvPicPr>
          <p:cNvPr id="27661" name="Picture 20" descr="kath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3675" flipH="1">
            <a:off x="6705600" y="3217863"/>
            <a:ext cx="2320925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22"/>
          <p:cNvSpPr txBox="1"/>
          <p:nvPr/>
        </p:nvSpPr>
        <p:spPr>
          <a:xfrm>
            <a:off x="2590800" y="5257800"/>
            <a:ext cx="1371600" cy="517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Adults in Charge</a:t>
            </a:r>
          </a:p>
        </p:txBody>
      </p:sp>
      <p:sp>
        <p:nvSpPr>
          <p:cNvPr id="26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HOME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utoUpdateAnimBg="0"/>
      <p:bldP spid="1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6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692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28693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28694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28695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8675" name="TextBox 16"/>
          <p:cNvSpPr txBox="1">
            <a:spLocks noChangeArrowheads="1"/>
          </p:cNvSpPr>
          <p:nvPr/>
        </p:nvSpPr>
        <p:spPr bwMode="auto">
          <a:xfrm>
            <a:off x="2895600" y="19812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Origins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76400" y="2438400"/>
            <a:ext cx="3352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2800" b="1" dirty="0">
                <a:latin typeface="Bradley Hand ITC" pitchFamily="66" charset="0"/>
                <a:cs typeface="+mn-cs"/>
              </a:rPr>
              <a:t>U.S. Constitution</a:t>
            </a:r>
          </a:p>
        </p:txBody>
      </p:sp>
      <p:sp>
        <p:nvSpPr>
          <p:cNvPr id="28677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28678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28679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sp>
        <p:nvSpPr>
          <p:cNvPr id="2" name="TextBox 22"/>
          <p:cNvSpPr txBox="1"/>
          <p:nvPr/>
        </p:nvSpPr>
        <p:spPr>
          <a:xfrm>
            <a:off x="1752600" y="3124200"/>
            <a:ext cx="3352800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State Constitution</a:t>
            </a:r>
          </a:p>
        </p:txBody>
      </p:sp>
      <p:sp>
        <p:nvSpPr>
          <p:cNvPr id="3" name="TextBox 22"/>
          <p:cNvSpPr txBox="1"/>
          <p:nvPr/>
        </p:nvSpPr>
        <p:spPr>
          <a:xfrm>
            <a:off x="2286000" y="3886200"/>
            <a:ext cx="21336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City Charter</a:t>
            </a:r>
          </a:p>
        </p:txBody>
      </p:sp>
      <p:sp>
        <p:nvSpPr>
          <p:cNvPr id="5" name="TextBox 22"/>
          <p:cNvSpPr txBox="1"/>
          <p:nvPr/>
        </p:nvSpPr>
        <p:spPr>
          <a:xfrm>
            <a:off x="2286000" y="4495800"/>
            <a:ext cx="21336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School      Handbook</a:t>
            </a:r>
          </a:p>
        </p:txBody>
      </p:sp>
      <p:sp>
        <p:nvSpPr>
          <p:cNvPr id="11" name="TextBox 22"/>
          <p:cNvSpPr txBox="1"/>
          <p:nvPr/>
        </p:nvSpPr>
        <p:spPr>
          <a:xfrm>
            <a:off x="2590800" y="5257800"/>
            <a:ext cx="1371600" cy="517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Adults in Charge</a:t>
            </a:r>
          </a:p>
        </p:txBody>
      </p:sp>
      <p:pic>
        <p:nvPicPr>
          <p:cNvPr id="28684" name="Titl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-304800"/>
            <a:ext cx="8407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21" descr="angi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02403" flipH="1">
            <a:off x="6797675" y="2854325"/>
            <a:ext cx="2728913" cy="399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ular Callout 22"/>
          <p:cNvSpPr>
            <a:spLocks noChangeArrowheads="1"/>
          </p:cNvSpPr>
          <p:nvPr/>
        </p:nvSpPr>
        <p:spPr bwMode="auto">
          <a:xfrm>
            <a:off x="4419600" y="4343400"/>
            <a:ext cx="2514600" cy="609600"/>
          </a:xfrm>
          <a:prstGeom prst="wedgeRoundRectCallout">
            <a:avLst>
              <a:gd name="adj1" fmla="val 52481"/>
              <a:gd name="adj2" fmla="val 103218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</a:pPr>
            <a:r>
              <a:rPr lang="en-US" sz="3200">
                <a:solidFill>
                  <a:srgbClr val="FFFFFF"/>
                </a:solidFill>
                <a:effectLst/>
              </a:rPr>
              <a:t>Good Job!</a:t>
            </a:r>
            <a:r>
              <a:rPr lang="en-US" sz="4000">
                <a:solidFill>
                  <a:srgbClr val="FFFFFF"/>
                </a:solidFill>
                <a:effectLst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kath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3675" flipH="1">
            <a:off x="6819900" y="3890963"/>
            <a:ext cx="22288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ular Callout 5"/>
          <p:cNvSpPr>
            <a:spLocks noChangeArrowheads="1"/>
          </p:cNvSpPr>
          <p:nvPr/>
        </p:nvSpPr>
        <p:spPr bwMode="auto">
          <a:xfrm rot="-275700">
            <a:off x="914400" y="990600"/>
            <a:ext cx="5273675" cy="3659188"/>
          </a:xfrm>
          <a:prstGeom prst="wedgeRoundRectCallout">
            <a:avLst>
              <a:gd name="adj1" fmla="val 53940"/>
              <a:gd name="adj2" fmla="val 75472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Now let’s look at some examples of the kinds of </a:t>
            </a:r>
            <a:r>
              <a:rPr lang="en-US" sz="3600" b="1" dirty="0">
                <a:solidFill>
                  <a:srgbClr val="191E79"/>
                </a:solidFill>
              </a:rPr>
              <a:t>RIGHTS</a:t>
            </a:r>
            <a:r>
              <a:rPr lang="en-US" sz="3600" b="1" dirty="0"/>
              <a:t> citizens have at each layer of citizenship!</a:t>
            </a:r>
            <a:endParaRPr lang="en-US" sz="4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547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9600" dirty="0" smtClean="0">
                <a:solidFill>
                  <a:schemeClr val="tx1"/>
                </a:solidFill>
                <a:latin typeface="Berlin Sans FB Demi" pitchFamily="34" charset="0"/>
              </a:rPr>
              <a:t>Citizenship Pyramid </a:t>
            </a:r>
            <a:br>
              <a:rPr lang="en-US" sz="9600" dirty="0" smtClean="0">
                <a:solidFill>
                  <a:schemeClr val="tx1"/>
                </a:solidFill>
                <a:latin typeface="Berlin Sans FB Demi" pitchFamily="34" charset="0"/>
              </a:rPr>
            </a:br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SIDE THREE:</a:t>
            </a:r>
            <a:b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</a:br>
            <a:r>
              <a:rPr lang="en-US" sz="88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Rights! 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143000"/>
            <a:ext cx="26670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solidFill>
                  <a:srgbClr val="00277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citizen is…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1981200"/>
            <a:ext cx="81534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1175" indent="-511175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A. a person who does good deeds. </a:t>
            </a:r>
            <a:endParaRPr lang="en-US" sz="3200">
              <a:effectLst>
                <a:outerShdw blurRad="38100" dist="38100" dir="2700000" algn="tl">
                  <a:srgbClr val="666666"/>
                </a:outerShdw>
              </a:effectLst>
              <a:latin typeface="Book Antiqua" pitchFamily="18" charset="0"/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609600" y="3886200"/>
            <a:ext cx="609600" cy="609600"/>
          </a:xfrm>
          <a:prstGeom prst="ellipse">
            <a:avLst/>
          </a:prstGeom>
          <a:noFill/>
          <a:ln w="25400" algn="ctr">
            <a:solidFill>
              <a:srgbClr val="9C0042"/>
            </a:solidFill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4101" name="Picture 6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5755" flipH="1">
            <a:off x="7086600" y="3200400"/>
            <a:ext cx="1882775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ular Callout 7"/>
          <p:cNvSpPr>
            <a:spLocks noChangeArrowheads="1"/>
          </p:cNvSpPr>
          <p:nvPr/>
        </p:nvSpPr>
        <p:spPr bwMode="auto">
          <a:xfrm rot="-1723106">
            <a:off x="4605338" y="5000625"/>
            <a:ext cx="2514600" cy="762000"/>
          </a:xfrm>
          <a:prstGeom prst="wedgeRoundRectCallout">
            <a:avLst>
              <a:gd name="adj1" fmla="val 40843"/>
              <a:gd name="adj2" fmla="val 93880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THANKS!</a:t>
            </a:r>
          </a:p>
        </p:txBody>
      </p:sp>
      <p:sp>
        <p:nvSpPr>
          <p:cNvPr id="2" name="TextBox 4"/>
          <p:cNvSpPr txBox="1"/>
          <p:nvPr/>
        </p:nvSpPr>
        <p:spPr>
          <a:xfrm>
            <a:off x="685800" y="3886200"/>
            <a:ext cx="7162800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5613" indent="-455613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C. a member of a community with rights and responsibilities.</a:t>
            </a:r>
            <a:endParaRPr lang="en-US" sz="3200">
              <a:effectLst/>
              <a:latin typeface="Book Antiqua" pitchFamily="18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685800" y="2971800"/>
            <a:ext cx="81534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5613" indent="-455613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B. someone involved in politics. </a:t>
            </a:r>
            <a:endParaRPr lang="en-US" sz="3200">
              <a:effectLst/>
              <a:latin typeface="Book Antiqua" pitchFamily="18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685800" y="5181600"/>
            <a:ext cx="34290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D. an adult. </a:t>
            </a:r>
            <a:endParaRPr lang="en-US" sz="3200">
              <a:effectLst/>
              <a:latin typeface="Book Antiqua" pitchFamily="18" charset="0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2286000" y="152400"/>
            <a:ext cx="4419600" cy="823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4800" u="sng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TAKE A GUESS!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nimBg="1" autoUpdateAnimBg="0"/>
      <p:bldP spid="8" grpId="0" animBg="1" autoUpdateAnimBg="0"/>
      <p:bldP spid="2" grpId="0" autoUpdateAnimBg="0"/>
      <p:bldP spid="3" grpId="0" autoUpdateAnimBg="0"/>
      <p:bldP spid="9" grpId="0" autoUpdateAnimBg="0"/>
      <p:bldP spid="10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79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4245">
            <a:off x="228600" y="2819400"/>
            <a:ext cx="1882775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loud Callout 4"/>
          <p:cNvSpPr>
            <a:spLocks noChangeArrowheads="1"/>
          </p:cNvSpPr>
          <p:nvPr/>
        </p:nvSpPr>
        <p:spPr bwMode="auto">
          <a:xfrm>
            <a:off x="3505200" y="1295400"/>
            <a:ext cx="4648200" cy="3352800"/>
          </a:xfrm>
          <a:prstGeom prst="cloudCallout">
            <a:avLst>
              <a:gd name="adj1" fmla="val -77833"/>
              <a:gd name="adj2" fmla="val 16523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Now that I know where rights and responsibilities come from… 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RIGHTS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2" name="Cloud Callout 4"/>
          <p:cNvSpPr>
            <a:spLocks noChangeArrowheads="1"/>
          </p:cNvSpPr>
          <p:nvPr/>
        </p:nvSpPr>
        <p:spPr bwMode="auto">
          <a:xfrm>
            <a:off x="3505200" y="1295400"/>
            <a:ext cx="4648200" cy="3352800"/>
          </a:xfrm>
          <a:prstGeom prst="cloudCallout">
            <a:avLst>
              <a:gd name="adj1" fmla="val -77870"/>
              <a:gd name="adj2" fmla="val 16477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4800" b="1" dirty="0">
                <a:solidFill>
                  <a:srgbClr val="FFFFFF"/>
                </a:solidFill>
              </a:rPr>
              <a:t>What are rights??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2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219200"/>
            <a:ext cx="31242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solidFill>
                  <a:srgbClr val="00277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Rights are…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2057400"/>
            <a:ext cx="51054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1175" indent="-511175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A. things adults get to do. </a:t>
            </a:r>
            <a:endParaRPr lang="en-US" sz="3200">
              <a:effectLst>
                <a:outerShdw blurRad="38100" dist="38100" dir="2700000" algn="tl">
                  <a:srgbClr val="666666"/>
                </a:outerShdw>
              </a:effectLst>
              <a:latin typeface="Book Antiqua" pitchFamily="18" charset="0"/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609600" y="5181600"/>
            <a:ext cx="609600" cy="609600"/>
          </a:xfrm>
          <a:prstGeom prst="ellipse">
            <a:avLst/>
          </a:prstGeom>
          <a:noFill/>
          <a:ln w="25400" algn="ctr">
            <a:solidFill>
              <a:srgbClr val="9C0042"/>
            </a:solidFill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32773" name="Picture 6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5755" flipH="1">
            <a:off x="7086600" y="3200400"/>
            <a:ext cx="1882775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ular Callout 7"/>
          <p:cNvSpPr>
            <a:spLocks noChangeArrowheads="1"/>
          </p:cNvSpPr>
          <p:nvPr/>
        </p:nvSpPr>
        <p:spPr bwMode="auto">
          <a:xfrm rot="-1723106">
            <a:off x="5076825" y="4954588"/>
            <a:ext cx="2030413" cy="685800"/>
          </a:xfrm>
          <a:prstGeom prst="wedgeRoundRectCallout">
            <a:avLst>
              <a:gd name="adj1" fmla="val 48500"/>
              <a:gd name="adj2" fmla="val 106815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GOT IT!</a:t>
            </a:r>
          </a:p>
        </p:txBody>
      </p:sp>
      <p:sp>
        <p:nvSpPr>
          <p:cNvPr id="2" name="TextBox 4"/>
          <p:cNvSpPr txBox="1"/>
          <p:nvPr/>
        </p:nvSpPr>
        <p:spPr>
          <a:xfrm>
            <a:off x="685800" y="3962400"/>
            <a:ext cx="6477000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5613" indent="-455613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C. electric bulbs that let you read in the dark.</a:t>
            </a:r>
            <a:endParaRPr lang="en-US" sz="3200">
              <a:effectLst/>
              <a:latin typeface="Book Antiqua" pitchFamily="18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685800" y="2971800"/>
            <a:ext cx="60960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5613" indent="-455613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B. privileges the President has. </a:t>
            </a:r>
            <a:endParaRPr lang="en-US" sz="3200">
              <a:effectLst/>
              <a:latin typeface="Book Antiqua" pitchFamily="18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685800" y="5181600"/>
            <a:ext cx="4419600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1175" indent="-511175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D. a privilege or a claim to something. </a:t>
            </a:r>
            <a:endParaRPr lang="en-US" sz="3200">
              <a:effectLst/>
              <a:latin typeface="Book Antiqua" pitchFamily="18" charset="0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2286000" y="152400"/>
            <a:ext cx="4419600" cy="823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4800" u="sng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TAKE A GUESS!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nimBg="1" autoUpdateAnimBg="0"/>
      <p:bldP spid="8" grpId="0" animBg="1" autoUpdateAnimBg="0"/>
      <p:bldP spid="2" grpId="0" autoUpdateAnimBg="0"/>
      <p:bldP spid="3" grpId="0" autoUpdateAnimBg="0"/>
      <p:bldP spid="9" grpId="0" autoUpdateAnimBg="0"/>
      <p:bldP spid="10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79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4245">
            <a:off x="304800" y="2971800"/>
            <a:ext cx="1882775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loud Callout 4"/>
          <p:cNvSpPr>
            <a:spLocks noChangeArrowheads="1"/>
          </p:cNvSpPr>
          <p:nvPr/>
        </p:nvSpPr>
        <p:spPr bwMode="auto">
          <a:xfrm>
            <a:off x="3276600" y="1219200"/>
            <a:ext cx="5486400" cy="3200400"/>
          </a:xfrm>
          <a:prstGeom prst="cloudCallout">
            <a:avLst>
              <a:gd name="adj1" fmla="val -66639"/>
              <a:gd name="adj2" fmla="val 28273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</a:pPr>
            <a:r>
              <a:rPr lang="en-US" sz="3200" b="1">
                <a:solidFill>
                  <a:srgbClr val="FFFFFF"/>
                </a:solidFill>
                <a:effectLst/>
              </a:rPr>
              <a:t>So, what kinds of rights do citizens have at each level?</a:t>
            </a:r>
            <a:endParaRPr lang="en-US" sz="4000" b="1">
              <a:solidFill>
                <a:srgbClr val="FFFFFF"/>
              </a:solidFill>
              <a:effectLst/>
            </a:endParaRPr>
          </a:p>
        </p:txBody>
      </p:sp>
      <p:sp>
        <p:nvSpPr>
          <p:cNvPr id="6" name="Title 4"/>
          <p:cNvSpPr>
            <a:spLocks noGrp="1"/>
          </p:cNvSpPr>
          <p:nvPr>
            <p:ph type="title" idx="4294967295"/>
          </p:nvPr>
        </p:nvSpPr>
        <p:spPr>
          <a:xfrm>
            <a:off x="304800" y="15240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RIGHTS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>
            <a:spLocks noGrp="1"/>
          </p:cNvSpPr>
          <p:nvPr>
            <p:ph type="title" idx="4294967295"/>
          </p:nvPr>
        </p:nvSpPr>
        <p:spPr>
          <a:xfrm>
            <a:off x="304800" y="152400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RIGHTS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graphicFrame>
        <p:nvGraphicFramePr>
          <p:cNvPr id="87046" name="Object 6"/>
          <p:cNvGraphicFramePr>
            <a:graphicFrameLocks noChangeAspect="1"/>
          </p:cNvGraphicFramePr>
          <p:nvPr/>
        </p:nvGraphicFramePr>
        <p:xfrm>
          <a:off x="990600" y="2667000"/>
          <a:ext cx="7162800" cy="3008313"/>
        </p:xfrm>
        <a:graphic>
          <a:graphicData uri="http://schemas.openxmlformats.org/presentationml/2006/ole">
            <p:oleObj spid="_x0000_s34819" name="Picture" r:id="rId3" imgW="5715000" imgH="2400480" progId="Word.Picture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" y="1295400"/>
            <a:ext cx="90678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You would need a pyramid the size of the ones in</a:t>
            </a:r>
            <a:endParaRPr lang="en-US" sz="3200">
              <a:effectLst/>
              <a:latin typeface="Book Antiqua" pitchFamily="18" charset="0"/>
            </a:endParaRPr>
          </a:p>
        </p:txBody>
      </p:sp>
      <p:sp>
        <p:nvSpPr>
          <p:cNvPr id="2" name="TextBox 4"/>
          <p:cNvSpPr txBox="1"/>
          <p:nvPr/>
        </p:nvSpPr>
        <p:spPr>
          <a:xfrm>
            <a:off x="2438400" y="2057400"/>
            <a:ext cx="4191000" cy="1098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6600" b="1">
                <a:effectLst>
                  <a:outerShdw blurRad="38100" dist="38100" dir="2700000" algn="tl">
                    <a:srgbClr val="666666"/>
                  </a:outerShdw>
                </a:effectLst>
                <a:latin typeface="Papyrus" pitchFamily="66" charset="0"/>
              </a:rPr>
              <a:t>EGYPT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228600" y="5638800"/>
            <a:ext cx="8686800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to list </a:t>
            </a:r>
            <a:r>
              <a:rPr lang="en-US" sz="3200" u="sng">
                <a:effectLst>
                  <a:outerShdw blurRad="38100" dist="38100" dir="2700000" algn="tl">
                    <a:srgbClr val="666666"/>
                  </a:outerShdw>
                </a:effectLst>
              </a:rPr>
              <a:t>all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the rights citizens have at each level.  Let’s just list a few examples:</a:t>
            </a:r>
            <a:endParaRPr lang="en-US" sz="3200">
              <a:effectLst/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2" grpId="0" autoUpdateAnimBg="0"/>
      <p:bldP spid="3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 idx="4294967295"/>
          </p:nvPr>
        </p:nvSpPr>
        <p:spPr>
          <a:xfrm>
            <a:off x="463550" y="98426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NATION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667791">
            <a:off x="650875" y="2317750"/>
            <a:ext cx="4972050" cy="3711575"/>
          </a:xfrm>
          <a:prstGeom prst="wedgeRoundRectCallout">
            <a:avLst>
              <a:gd name="adj1" fmla="val 47824"/>
              <a:gd name="adj2" fmla="val 68690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Guarantees really </a:t>
            </a:r>
            <a:r>
              <a:rPr lang="en-US" sz="3600" b="1" u="sng" dirty="0"/>
              <a:t>BIG</a:t>
            </a:r>
            <a:r>
              <a:rPr lang="en-US" sz="3600" b="1" dirty="0"/>
              <a:t> rights like freedom of speech, freedom of religion, and the freedom to assemble in groups. </a:t>
            </a:r>
          </a:p>
        </p:txBody>
      </p:sp>
      <p:pic>
        <p:nvPicPr>
          <p:cNvPr id="6" name="Picture 5" descr="gob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77967" flipH="1">
            <a:off x="6627813" y="3667125"/>
            <a:ext cx="2468562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1371600" y="1143000"/>
            <a:ext cx="617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United States Constitution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2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882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36883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36884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36885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5867400" y="16764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172200" y="22860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95400" y="2362200"/>
            <a:ext cx="41910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Freedom of speech, freedom of religion, freedom to assemble in groups</a:t>
            </a:r>
          </a:p>
        </p:txBody>
      </p:sp>
      <p:sp>
        <p:nvSpPr>
          <p:cNvPr id="36870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36871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36872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36873" name="Picture 5" descr="gob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77967" flipH="1">
            <a:off x="6675438" y="3505200"/>
            <a:ext cx="2468562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Titl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-304800"/>
            <a:ext cx="82423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110" name="Text Box 22"/>
          <p:cNvSpPr txBox="1">
            <a:spLocks noChangeArrowheads="1"/>
          </p:cNvSpPr>
          <p:nvPr/>
        </p:nvSpPr>
        <p:spPr bwMode="auto">
          <a:xfrm>
            <a:off x="1371600" y="1143000"/>
            <a:ext cx="617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United States Constitution</a:t>
            </a:r>
          </a:p>
        </p:txBody>
      </p:sp>
      <p:sp>
        <p:nvSpPr>
          <p:cNvPr id="36876" name="TextBox 16"/>
          <p:cNvSpPr txBox="1">
            <a:spLocks noChangeArrowheads="1"/>
          </p:cNvSpPr>
          <p:nvPr/>
        </p:nvSpPr>
        <p:spPr bwMode="auto">
          <a:xfrm>
            <a:off x="2895600" y="19812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Rights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utoUpdateAnimBg="0"/>
      <p:bldP spid="23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 idx="4294967295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STATE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643159">
            <a:off x="2676525" y="2582863"/>
            <a:ext cx="5707063" cy="3449637"/>
          </a:xfrm>
          <a:prstGeom prst="wedgeRoundRectCallout">
            <a:avLst>
              <a:gd name="adj1" fmla="val -54755"/>
              <a:gd name="adj2" fmla="val 73944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State constitutions usually repeat many of the rights listed in the U.S. Constitution.  But often they add more…</a:t>
            </a:r>
          </a:p>
        </p:txBody>
      </p:sp>
      <p:pic>
        <p:nvPicPr>
          <p:cNvPr id="6" name="Picture 5" descr="danie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46086">
            <a:off x="-38100" y="3546475"/>
            <a:ext cx="1905000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2514600" y="1295400"/>
            <a:ext cx="434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State Constitution</a:t>
            </a:r>
          </a:p>
        </p:txBody>
      </p:sp>
      <p:sp>
        <p:nvSpPr>
          <p:cNvPr id="2" name="Rounded Rectangular Callout 4"/>
          <p:cNvSpPr>
            <a:spLocks noChangeArrowheads="1"/>
          </p:cNvSpPr>
          <p:nvPr/>
        </p:nvSpPr>
        <p:spPr bwMode="auto">
          <a:xfrm rot="643159">
            <a:off x="2667000" y="2590800"/>
            <a:ext cx="5707063" cy="3449638"/>
          </a:xfrm>
          <a:prstGeom prst="wedgeRoundRectCallout">
            <a:avLst>
              <a:gd name="adj1" fmla="val -47102"/>
              <a:gd name="adj2" fmla="val 69963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For example, your state constitution might guarantee the right to a free education, or the right for kids under 14 not to work.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2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2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932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38933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38934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38935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5791200" y="24384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172200" y="30480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38917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38918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38919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38920" name="Picture 5" descr="danie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46086">
            <a:off x="0" y="3276600"/>
            <a:ext cx="1905000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1676400" y="3124200"/>
            <a:ext cx="33528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Right to free education, Right of children not to work</a:t>
            </a:r>
          </a:p>
        </p:txBody>
      </p:sp>
      <p:sp>
        <p:nvSpPr>
          <p:cNvPr id="3" name="TextBox 22"/>
          <p:cNvSpPr txBox="1"/>
          <p:nvPr/>
        </p:nvSpPr>
        <p:spPr>
          <a:xfrm>
            <a:off x="1295400" y="2362200"/>
            <a:ext cx="41910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Freedom of speech, freedom of religion, freedom to assemble in groups</a:t>
            </a: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643159">
            <a:off x="3043238" y="4238625"/>
            <a:ext cx="5175250" cy="1836738"/>
          </a:xfrm>
          <a:prstGeom prst="wedgeRoundRectCallout">
            <a:avLst>
              <a:gd name="adj1" fmla="val -59417"/>
              <a:gd name="adj2" fmla="val 91514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 u="sng" dirty="0">
                <a:solidFill>
                  <a:srgbClr val="FFCC00"/>
                </a:solidFill>
              </a:rPr>
              <a:t>Discuss It: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 dirty="0"/>
              <a:t>Why don’t you think the U.S. Constitution gives the right to education?  Should it?</a:t>
            </a:r>
          </a:p>
        </p:txBody>
      </p:sp>
      <p:pic>
        <p:nvPicPr>
          <p:cNvPr id="38924" name="Titl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-152400"/>
            <a:ext cx="82423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61" name="Text Box 25"/>
          <p:cNvSpPr txBox="1">
            <a:spLocks noChangeArrowheads="1"/>
          </p:cNvSpPr>
          <p:nvPr/>
        </p:nvSpPr>
        <p:spPr bwMode="auto">
          <a:xfrm>
            <a:off x="2514600" y="1295400"/>
            <a:ext cx="434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State Constitution</a:t>
            </a:r>
          </a:p>
        </p:txBody>
      </p:sp>
      <p:sp>
        <p:nvSpPr>
          <p:cNvPr id="38926" name="TextBox 16"/>
          <p:cNvSpPr txBox="1">
            <a:spLocks noChangeArrowheads="1"/>
          </p:cNvSpPr>
          <p:nvPr/>
        </p:nvSpPr>
        <p:spPr bwMode="auto">
          <a:xfrm>
            <a:off x="2895600" y="19812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Rights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utoUpdateAnimBg="0"/>
      <p:bldP spid="23" grpId="0" autoUpdateAnimBg="0"/>
      <p:bldP spid="5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t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42141" flipH="1">
            <a:off x="6911975" y="3689350"/>
            <a:ext cx="2466975" cy="40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730511">
            <a:off x="1828800" y="2209800"/>
            <a:ext cx="4668838" cy="3314700"/>
          </a:xfrm>
          <a:prstGeom prst="wedgeRoundRectCallout">
            <a:avLst>
              <a:gd name="adj1" fmla="val 51787"/>
              <a:gd name="adj2" fmla="val 63301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This gives you the right to services your city provides, like sidewalks or parks. 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3124200" y="1143000"/>
            <a:ext cx="3124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City Charter</a:t>
            </a: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6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81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40982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40983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40984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40963" name="TextBox 16"/>
          <p:cNvSpPr txBox="1">
            <a:spLocks noChangeArrowheads="1"/>
          </p:cNvSpPr>
          <p:nvPr/>
        </p:nvSpPr>
        <p:spPr bwMode="auto">
          <a:xfrm>
            <a:off x="2895600" y="19812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Origins</a:t>
            </a:r>
          </a:p>
        </p:txBody>
      </p: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5105400" y="31242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40965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40966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40967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40968" name="Picture 3" descr="pat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42141" flipH="1">
            <a:off x="6677025" y="3505200"/>
            <a:ext cx="2466975" cy="40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2057400" y="3810000"/>
            <a:ext cx="25908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Right to use sidewalks and parks</a:t>
            </a:r>
          </a:p>
        </p:txBody>
      </p:sp>
      <p:sp>
        <p:nvSpPr>
          <p:cNvPr id="2" name="TextBox 22"/>
          <p:cNvSpPr txBox="1"/>
          <p:nvPr/>
        </p:nvSpPr>
        <p:spPr>
          <a:xfrm>
            <a:off x="1295400" y="2362200"/>
            <a:ext cx="41910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Freedom of speech, freedom of religion, freedom to assemble in groups</a:t>
            </a:r>
          </a:p>
        </p:txBody>
      </p:sp>
      <p:sp>
        <p:nvSpPr>
          <p:cNvPr id="3" name="TextBox 22"/>
          <p:cNvSpPr txBox="1"/>
          <p:nvPr/>
        </p:nvSpPr>
        <p:spPr>
          <a:xfrm>
            <a:off x="1676400" y="3124200"/>
            <a:ext cx="33528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Right to free education, Right of children not to work</a:t>
            </a: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667791">
            <a:off x="304800" y="4495800"/>
            <a:ext cx="4441825" cy="1882775"/>
          </a:xfrm>
          <a:prstGeom prst="wedgeRoundRectCallout">
            <a:avLst>
              <a:gd name="adj1" fmla="val 88912"/>
              <a:gd name="adj2" fmla="val 22389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 u="sng" dirty="0">
                <a:solidFill>
                  <a:srgbClr val="00CC00"/>
                </a:solidFill>
              </a:rPr>
              <a:t>Discuss It: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 dirty="0"/>
              <a:t>Would it be a problem if the U.S. Constitution talked about sidewalks?</a:t>
            </a:r>
            <a:endParaRPr lang="en-US" sz="3600" b="1" dirty="0"/>
          </a:p>
        </p:txBody>
      </p:sp>
      <p:sp>
        <p:nvSpPr>
          <p:cNvPr id="93212" name="Text Box 28"/>
          <p:cNvSpPr txBox="1">
            <a:spLocks noChangeArrowheads="1"/>
          </p:cNvSpPr>
          <p:nvPr/>
        </p:nvSpPr>
        <p:spPr bwMode="auto">
          <a:xfrm>
            <a:off x="3124200" y="1143000"/>
            <a:ext cx="3124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City Charter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486400" y="37338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26" name="Title 4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3" grpId="0" autoUpdateAnimBg="0"/>
      <p:bldP spid="5" grpId="0" animBg="1" autoUpdateAnimBg="0"/>
      <p:bldP spid="2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ular Callout 12"/>
          <p:cNvSpPr>
            <a:spLocks noChangeArrowheads="1"/>
          </p:cNvSpPr>
          <p:nvPr/>
        </p:nvSpPr>
        <p:spPr bwMode="auto">
          <a:xfrm>
            <a:off x="838200" y="2362200"/>
            <a:ext cx="2743200" cy="838200"/>
          </a:xfrm>
          <a:prstGeom prst="wedgeRoundRectCallout">
            <a:avLst>
              <a:gd name="adj1" fmla="val 107583"/>
              <a:gd name="adj2" fmla="val 278597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dirty="0">
                <a:solidFill>
                  <a:srgbClr val="FFFFFF"/>
                </a:solidFill>
              </a:rPr>
              <a:t>Of a state?</a:t>
            </a:r>
          </a:p>
        </p:txBody>
      </p:sp>
      <p:sp>
        <p:nvSpPr>
          <p:cNvPr id="14" name="Rounded Rectangular Callout 13"/>
          <p:cNvSpPr>
            <a:spLocks noChangeArrowheads="1"/>
          </p:cNvSpPr>
          <p:nvPr/>
        </p:nvSpPr>
        <p:spPr bwMode="auto">
          <a:xfrm>
            <a:off x="533400" y="3581400"/>
            <a:ext cx="3962400" cy="1219200"/>
          </a:xfrm>
          <a:prstGeom prst="wedgeRoundRectCallout">
            <a:avLst>
              <a:gd name="adj1" fmla="val 111176"/>
              <a:gd name="adj2" fmla="val 83204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dirty="0">
                <a:solidFill>
                  <a:srgbClr val="FFFFFF"/>
                </a:solidFill>
              </a:rPr>
              <a:t>Am I a citizen of my school?</a:t>
            </a:r>
          </a:p>
        </p:txBody>
      </p:sp>
      <p:sp>
        <p:nvSpPr>
          <p:cNvPr id="11" name="Rounded Rectangular Callout 10"/>
          <p:cNvSpPr>
            <a:spLocks noChangeArrowheads="1"/>
          </p:cNvSpPr>
          <p:nvPr/>
        </p:nvSpPr>
        <p:spPr bwMode="auto">
          <a:xfrm>
            <a:off x="4267200" y="152400"/>
            <a:ext cx="4419600" cy="1219200"/>
          </a:xfrm>
          <a:prstGeom prst="wedgeRoundRectCallout">
            <a:avLst>
              <a:gd name="adj1" fmla="val 22412"/>
              <a:gd name="adj2" fmla="val 207421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dirty="0">
                <a:solidFill>
                  <a:srgbClr val="FFFFFF"/>
                </a:solidFill>
              </a:rPr>
              <a:t>So does that mean that I’m a citizen?</a:t>
            </a:r>
          </a:p>
        </p:txBody>
      </p:sp>
      <p:pic>
        <p:nvPicPr>
          <p:cNvPr id="6" name="Picture 5" descr="eduard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2057400"/>
            <a:ext cx="1376363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6" descr="archi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9175" y="2211388"/>
            <a:ext cx="1579563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hyllis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505200"/>
            <a:ext cx="1370013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gob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4038600"/>
            <a:ext cx="1477963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ira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4114800"/>
            <a:ext cx="1397000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ular Callout 11"/>
          <p:cNvSpPr>
            <a:spLocks noChangeArrowheads="1"/>
          </p:cNvSpPr>
          <p:nvPr/>
        </p:nvSpPr>
        <p:spPr bwMode="auto">
          <a:xfrm>
            <a:off x="1219200" y="914400"/>
            <a:ext cx="2819400" cy="990600"/>
          </a:xfrm>
          <a:prstGeom prst="wedgeRoundRectCallout">
            <a:avLst>
              <a:gd name="adj1" fmla="val 121000"/>
              <a:gd name="adj2" fmla="val 159935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dirty="0">
                <a:solidFill>
                  <a:srgbClr val="FFFFFF"/>
                </a:solidFill>
              </a:rPr>
              <a:t>Of a city? </a:t>
            </a:r>
          </a:p>
        </p:txBody>
      </p:sp>
      <p:sp>
        <p:nvSpPr>
          <p:cNvPr id="15" name="Rounded Rectangular Callout 14"/>
          <p:cNvSpPr/>
          <p:nvPr/>
        </p:nvSpPr>
        <p:spPr>
          <a:xfrm>
            <a:off x="457200" y="5181600"/>
            <a:ext cx="4495800" cy="1219200"/>
          </a:xfrm>
          <a:prstGeom prst="wedgeRoundRectCallout">
            <a:avLst>
              <a:gd name="adj1" fmla="val 79730"/>
              <a:gd name="adj2" fmla="val -2256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dirty="0">
                <a:solidFill>
                  <a:srgbClr val="FFFFFF"/>
                </a:solidFill>
                <a:latin typeface="Berlin Sans FB Demi" pitchFamily="34" charset="0"/>
                <a:cs typeface="Arial" charset="0"/>
              </a:rPr>
              <a:t>We’re citizens of SOMETHING, right?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nimBg="1" autoUpdateAnimBg="0"/>
      <p:bldP spid="11" grpId="0" animBg="1" autoUpdateAnimBg="0"/>
      <p:bldP spid="12" grpId="0" animBg="1" autoUpdateAnimBg="0"/>
      <p:bldP spid="15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643159">
            <a:off x="3311525" y="2287588"/>
            <a:ext cx="5100638" cy="3803650"/>
          </a:xfrm>
          <a:prstGeom prst="wedgeRoundRectCallout">
            <a:avLst>
              <a:gd name="adj1" fmla="val -62074"/>
              <a:gd name="adj2" fmla="val 44157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>
                <a:solidFill>
                  <a:srgbClr val="191E79"/>
                </a:solidFill>
              </a:rPr>
              <a:t>Hey!</a:t>
            </a:r>
            <a:r>
              <a:rPr lang="en-US" sz="3600" b="1" dirty="0"/>
              <a:t>  I don’t see any </a:t>
            </a:r>
            <a:r>
              <a:rPr lang="en-US" sz="3600" b="1" u="sng" dirty="0"/>
              <a:t>rights</a:t>
            </a:r>
            <a:r>
              <a:rPr lang="en-US" sz="3600" b="1" dirty="0"/>
              <a:t> in my school handbook.  All I see is stuff kids aren’t supposed to do!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endParaRPr lang="en-US" sz="16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9" name="Picture 18" descr="maggi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21532">
            <a:off x="7938" y="3201988"/>
            <a:ext cx="2170112" cy="386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2590800" y="1524000"/>
            <a:ext cx="4114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School Handbook</a:t>
            </a:r>
          </a:p>
        </p:txBody>
      </p:sp>
      <p:graphicFrame>
        <p:nvGraphicFramePr>
          <p:cNvPr id="44038" name="Object 6"/>
          <p:cNvGraphicFramePr>
            <a:graphicFrameLocks noChangeAspect="1"/>
          </p:cNvGraphicFramePr>
          <p:nvPr/>
        </p:nvGraphicFramePr>
        <p:xfrm>
          <a:off x="2286000" y="4922838"/>
          <a:ext cx="2582863" cy="1935162"/>
        </p:xfrm>
        <a:graphic>
          <a:graphicData uri="http://schemas.openxmlformats.org/presentationml/2006/ole">
            <p:oleObj spid="_x0000_s41989" r:id="rId4" imgW="5928360" imgH="4442460" progId="Word.Picture.8">
              <p:embed/>
            </p:oleObj>
          </a:graphicData>
        </a:graphic>
      </p:graphicFrame>
      <p:sp>
        <p:nvSpPr>
          <p:cNvPr id="7" name="Title 4"/>
          <p:cNvSpPr txBox="1">
            <a:spLocks/>
          </p:cNvSpPr>
          <p:nvPr/>
        </p:nvSpPr>
        <p:spPr>
          <a:xfrm>
            <a:off x="533400" y="304800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94213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>
            <a:spLocks noChangeArrowheads="1"/>
          </p:cNvSpPr>
          <p:nvPr/>
        </p:nvSpPr>
        <p:spPr bwMode="auto">
          <a:xfrm>
            <a:off x="2895600" y="152400"/>
            <a:ext cx="6248400" cy="4191000"/>
          </a:xfrm>
          <a:prstGeom prst="cloudCallout">
            <a:avLst>
              <a:gd name="adj1" fmla="val -67125"/>
              <a:gd name="adj2" fmla="val 24130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4099" name="Picture 4" descr="willi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3429000" y="762000"/>
            <a:ext cx="53340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I can answer that one!</a:t>
            </a: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graphicFrame>
        <p:nvGraphicFramePr>
          <p:cNvPr id="96261" name="Object 5"/>
          <p:cNvGraphicFramePr>
            <a:graphicFrameLocks noChangeAspect="1"/>
          </p:cNvGraphicFramePr>
          <p:nvPr/>
        </p:nvGraphicFramePr>
        <p:xfrm>
          <a:off x="3124200" y="3124200"/>
          <a:ext cx="3725863" cy="2792413"/>
        </p:xfrm>
        <a:graphic>
          <a:graphicData uri="http://schemas.openxmlformats.org/presentationml/2006/ole">
            <p:oleObj spid="_x0000_s43014" r:id="rId4" imgW="5478780" imgH="4107180" progId="Word.Picture.8">
              <p:embed/>
            </p:oleObj>
          </a:graphicData>
        </a:graphic>
      </p:graphicFrame>
      <p:sp>
        <p:nvSpPr>
          <p:cNvPr id="2" name="Subtitle 2"/>
          <p:cNvSpPr txBox="1">
            <a:spLocks/>
          </p:cNvSpPr>
          <p:nvPr/>
        </p:nvSpPr>
        <p:spPr>
          <a:xfrm>
            <a:off x="3352800" y="1524000"/>
            <a:ext cx="5334000" cy="6096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Sometimes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rights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…</a:t>
            </a:r>
          </a:p>
        </p:txBody>
      </p:sp>
      <p:sp>
        <p:nvSpPr>
          <p:cNvPr id="96264" name="AutoShape 8"/>
          <p:cNvSpPr>
            <a:spLocks noChangeArrowheads="1"/>
          </p:cNvSpPr>
          <p:nvPr/>
        </p:nvSpPr>
        <p:spPr bwMode="auto">
          <a:xfrm>
            <a:off x="1752600" y="3886200"/>
            <a:ext cx="1697038" cy="696913"/>
          </a:xfrm>
          <a:prstGeom prst="wedgeEllipseCallout">
            <a:avLst>
              <a:gd name="adj1" fmla="val 69366"/>
              <a:gd name="adj2" fmla="val 10102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Rights</a:t>
            </a:r>
          </a:p>
        </p:txBody>
      </p:sp>
      <p:sp>
        <p:nvSpPr>
          <p:cNvPr id="96266" name="AutoShape 10"/>
          <p:cNvSpPr>
            <a:spLocks noChangeArrowheads="1"/>
          </p:cNvSpPr>
          <p:nvPr/>
        </p:nvSpPr>
        <p:spPr bwMode="auto">
          <a:xfrm>
            <a:off x="6324600" y="4038600"/>
            <a:ext cx="3197225" cy="609600"/>
          </a:xfrm>
          <a:prstGeom prst="wedgeEllipseCallout">
            <a:avLst>
              <a:gd name="adj1" fmla="val -53278"/>
              <a:gd name="adj2" fmla="val 94009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</a:rPr>
              <a:t>Responsibilities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4038600" y="1981200"/>
            <a:ext cx="4343400" cy="9144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…are the flip side of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responsibilities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8" grpId="0" autoUpdateAnimBg="0"/>
      <p:bldP spid="2" grpId="0" autoUpdateAnimBg="0"/>
      <p:bldP spid="96264" grpId="0" animBg="1" autoUpdateAnimBg="0"/>
      <p:bldP spid="96266" grpId="0" animBg="1" autoUpdateAnimBg="0"/>
      <p:bldP spid="3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>
            <a:spLocks noChangeArrowheads="1"/>
          </p:cNvSpPr>
          <p:nvPr/>
        </p:nvSpPr>
        <p:spPr bwMode="auto">
          <a:xfrm>
            <a:off x="2895600" y="152400"/>
            <a:ext cx="6248400" cy="4191000"/>
          </a:xfrm>
          <a:prstGeom prst="cloudCallout">
            <a:avLst>
              <a:gd name="adj1" fmla="val -67125"/>
              <a:gd name="adj2" fmla="val 24130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44035" name="Picture 4" descr="willi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3429000" y="838200"/>
            <a:ext cx="53340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So if the handbook says you </a:t>
            </a:r>
            <a:r>
              <a:rPr lang="en-US" sz="3200" u="sng">
                <a:effectLst>
                  <a:outerShdw blurRad="38100" dist="38100" dir="2700000" algn="tl">
                    <a:srgbClr val="666666"/>
                  </a:outerShdw>
                </a:effectLst>
              </a:rPr>
              <a:t>can’t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do something…</a:t>
            </a: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graphicFrame>
        <p:nvGraphicFramePr>
          <p:cNvPr id="44038" name="Object 6"/>
          <p:cNvGraphicFramePr>
            <a:graphicFrameLocks noChangeAspect="1"/>
          </p:cNvGraphicFramePr>
          <p:nvPr/>
        </p:nvGraphicFramePr>
        <p:xfrm>
          <a:off x="3124200" y="3124200"/>
          <a:ext cx="3725863" cy="2792413"/>
        </p:xfrm>
        <a:graphic>
          <a:graphicData uri="http://schemas.openxmlformats.org/presentationml/2006/ole">
            <p:oleObj spid="_x0000_s44038" r:id="rId4" imgW="5478780" imgH="4107180" progId="Word.Picture.8">
              <p:embed/>
            </p:oleObj>
          </a:graphicData>
        </a:graphic>
      </p:graphicFrame>
      <p:sp>
        <p:nvSpPr>
          <p:cNvPr id="2" name="Subtitle 2"/>
          <p:cNvSpPr txBox="1">
            <a:spLocks/>
          </p:cNvSpPr>
          <p:nvPr/>
        </p:nvSpPr>
        <p:spPr>
          <a:xfrm>
            <a:off x="3352800" y="1981200"/>
            <a:ext cx="53340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... it is silently giving the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right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to do something else.</a:t>
            </a:r>
          </a:p>
        </p:txBody>
      </p:sp>
      <p:sp>
        <p:nvSpPr>
          <p:cNvPr id="97288" name="AutoShape 8"/>
          <p:cNvSpPr>
            <a:spLocks noChangeArrowheads="1"/>
          </p:cNvSpPr>
          <p:nvPr/>
        </p:nvSpPr>
        <p:spPr bwMode="auto">
          <a:xfrm>
            <a:off x="230188" y="3657600"/>
            <a:ext cx="3217862" cy="1641475"/>
          </a:xfrm>
          <a:prstGeom prst="wedgeEllipseCallout">
            <a:avLst>
              <a:gd name="adj1" fmla="val 59324"/>
              <a:gd name="adj2" fmla="val 35588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You have the right to bring a regular wallet.</a:t>
            </a:r>
          </a:p>
        </p:txBody>
      </p:sp>
      <p:sp>
        <p:nvSpPr>
          <p:cNvPr id="97289" name="AutoShape 9"/>
          <p:cNvSpPr>
            <a:spLocks noChangeArrowheads="1"/>
          </p:cNvSpPr>
          <p:nvPr/>
        </p:nvSpPr>
        <p:spPr bwMode="auto">
          <a:xfrm>
            <a:off x="1981200" y="6400800"/>
            <a:ext cx="914400" cy="6096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666666"/>
                </a:outerShdw>
              </a:effectLst>
            </a:endParaRPr>
          </a:p>
        </p:txBody>
      </p:sp>
      <p:sp>
        <p:nvSpPr>
          <p:cNvPr id="97290" name="AutoShape 10"/>
          <p:cNvSpPr>
            <a:spLocks noChangeArrowheads="1"/>
          </p:cNvSpPr>
          <p:nvPr/>
        </p:nvSpPr>
        <p:spPr bwMode="auto">
          <a:xfrm>
            <a:off x="6324600" y="3962400"/>
            <a:ext cx="3197225" cy="1127125"/>
          </a:xfrm>
          <a:prstGeom prst="wedgeEllipseCallout">
            <a:avLst>
              <a:gd name="adj1" fmla="val -54769"/>
              <a:gd name="adj2" fmla="val 5422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</a:rPr>
              <a:t>No wallets with chains!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2" grpId="0" autoUpdateAnimBg="0"/>
      <p:bldP spid="97288" grpId="0" animBg="1" autoUpdateAnimBg="0"/>
      <p:bldP spid="97290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>
            <a:spLocks noChangeArrowheads="1"/>
          </p:cNvSpPr>
          <p:nvPr/>
        </p:nvSpPr>
        <p:spPr bwMode="auto">
          <a:xfrm>
            <a:off x="2895600" y="152400"/>
            <a:ext cx="6248400" cy="4572000"/>
          </a:xfrm>
          <a:prstGeom prst="cloudCallout">
            <a:avLst>
              <a:gd name="adj1" fmla="val -67125"/>
              <a:gd name="adj2" fmla="val 17954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45059" name="Picture 4" descr="willi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3429000" y="1143000"/>
            <a:ext cx="5334000" cy="2590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So school handbooks are usually the opposite of the U.S. Constitution because they list responsibilities instead of rights.</a:t>
            </a: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98313" name="AutoShape 9"/>
          <p:cNvSpPr>
            <a:spLocks noChangeArrowheads="1"/>
          </p:cNvSpPr>
          <p:nvPr/>
        </p:nvSpPr>
        <p:spPr bwMode="auto">
          <a:xfrm>
            <a:off x="1981200" y="6400800"/>
            <a:ext cx="914400" cy="6096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666666"/>
                </a:outerShdw>
              </a:effectLst>
            </a:endParaRPr>
          </a:p>
        </p:txBody>
      </p:sp>
      <p:sp>
        <p:nvSpPr>
          <p:cNvPr id="2" name="Subtitle 2"/>
          <p:cNvSpPr txBox="1">
            <a:spLocks/>
          </p:cNvSpPr>
          <p:nvPr/>
        </p:nvSpPr>
        <p:spPr>
          <a:xfrm>
            <a:off x="3886200" y="1219200"/>
            <a:ext cx="4419600" cy="2362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Try out some examples of how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responsibilities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can silently tell you what your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rights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are!</a:t>
            </a:r>
          </a:p>
        </p:txBody>
      </p:sp>
      <p:graphicFrame>
        <p:nvGraphicFramePr>
          <p:cNvPr id="45064" name="Object 8"/>
          <p:cNvGraphicFramePr>
            <a:graphicFrameLocks noChangeAspect="1"/>
          </p:cNvGraphicFramePr>
          <p:nvPr/>
        </p:nvGraphicFramePr>
        <p:xfrm>
          <a:off x="2971800" y="3805238"/>
          <a:ext cx="3505200" cy="2625725"/>
        </p:xfrm>
        <a:graphic>
          <a:graphicData uri="http://schemas.openxmlformats.org/presentationml/2006/ole">
            <p:oleObj spid="_x0000_s45064" r:id="rId4" imgW="5928360" imgH="444246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2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838200" y="685800"/>
            <a:ext cx="7391400" cy="11430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“Do not throw food in the lunch room” is silently saying you have the right to :  </a:t>
            </a:r>
          </a:p>
        </p:txBody>
      </p:sp>
      <p:sp>
        <p:nvSpPr>
          <p:cNvPr id="99335" name="AutoShape 7"/>
          <p:cNvSpPr>
            <a:spLocks noChangeArrowheads="1"/>
          </p:cNvSpPr>
          <p:nvPr/>
        </p:nvSpPr>
        <p:spPr bwMode="auto">
          <a:xfrm>
            <a:off x="1981200" y="6400800"/>
            <a:ext cx="914400" cy="6096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666666"/>
                </a:outerShdw>
              </a:effectLst>
            </a:endParaRPr>
          </a:p>
        </p:txBody>
      </p:sp>
      <p:sp>
        <p:nvSpPr>
          <p:cNvPr id="2" name="Subtitle 2"/>
          <p:cNvSpPr txBox="1">
            <a:spLocks/>
          </p:cNvSpPr>
          <p:nvPr/>
        </p:nvSpPr>
        <p:spPr>
          <a:xfrm>
            <a:off x="3200400" y="2057400"/>
            <a:ext cx="4343400" cy="6858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Eat in the lunch room!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 </a:t>
            </a:r>
          </a:p>
        </p:txBody>
      </p:sp>
      <p:pic>
        <p:nvPicPr>
          <p:cNvPr id="4608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971800"/>
            <a:ext cx="4873625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8" name="Line 10"/>
          <p:cNvSpPr>
            <a:spLocks noChangeShapeType="1"/>
          </p:cNvSpPr>
          <p:nvPr/>
        </p:nvSpPr>
        <p:spPr bwMode="auto">
          <a:xfrm>
            <a:off x="3276600" y="2590800"/>
            <a:ext cx="403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2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762000" y="304800"/>
            <a:ext cx="7696200" cy="15240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“Students must be seated during athletic activities” is silently saying you have the right to :  </a:t>
            </a:r>
          </a:p>
        </p:txBody>
      </p:sp>
      <p:sp>
        <p:nvSpPr>
          <p:cNvPr id="100357" name="AutoShape 5"/>
          <p:cNvSpPr>
            <a:spLocks noChangeArrowheads="1"/>
          </p:cNvSpPr>
          <p:nvPr/>
        </p:nvSpPr>
        <p:spPr bwMode="auto">
          <a:xfrm>
            <a:off x="1981200" y="6400800"/>
            <a:ext cx="914400" cy="6096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666666"/>
                </a:outerShdw>
              </a:effectLst>
            </a:endParaRPr>
          </a:p>
        </p:txBody>
      </p:sp>
      <p:sp>
        <p:nvSpPr>
          <p:cNvPr id="2" name="Subtitle 2"/>
          <p:cNvSpPr txBox="1">
            <a:spLocks/>
          </p:cNvSpPr>
          <p:nvPr/>
        </p:nvSpPr>
        <p:spPr>
          <a:xfrm>
            <a:off x="2438400" y="1905000"/>
            <a:ext cx="5105400" cy="6858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Attend athletic activities!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 </a:t>
            </a:r>
          </a:p>
        </p:txBody>
      </p:sp>
      <p:pic>
        <p:nvPicPr>
          <p:cNvPr id="47111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819400"/>
            <a:ext cx="1587500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657600"/>
            <a:ext cx="143033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3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2590800"/>
            <a:ext cx="3214688" cy="374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63" name="Line 11"/>
          <p:cNvSpPr>
            <a:spLocks noChangeShapeType="1"/>
          </p:cNvSpPr>
          <p:nvPr/>
        </p:nvSpPr>
        <p:spPr bwMode="auto">
          <a:xfrm>
            <a:off x="2514600" y="2438400"/>
            <a:ext cx="4648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2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762000" y="304800"/>
            <a:ext cx="7696200" cy="15240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“No t-shirts with inappropriate slogans” is silently saying you have the right to :  </a:t>
            </a:r>
          </a:p>
        </p:txBody>
      </p:sp>
      <p:sp>
        <p:nvSpPr>
          <p:cNvPr id="101381" name="AutoShape 5"/>
          <p:cNvSpPr>
            <a:spLocks noChangeArrowheads="1"/>
          </p:cNvSpPr>
          <p:nvPr/>
        </p:nvSpPr>
        <p:spPr bwMode="auto">
          <a:xfrm>
            <a:off x="1981200" y="6400800"/>
            <a:ext cx="914400" cy="6096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666666"/>
                </a:outerShdw>
              </a:effectLst>
            </a:endParaRPr>
          </a:p>
        </p:txBody>
      </p:sp>
      <p:sp>
        <p:nvSpPr>
          <p:cNvPr id="2" name="Subtitle 2"/>
          <p:cNvSpPr txBox="1">
            <a:spLocks/>
          </p:cNvSpPr>
          <p:nvPr/>
        </p:nvSpPr>
        <p:spPr>
          <a:xfrm>
            <a:off x="1219200" y="1600200"/>
            <a:ext cx="6781800" cy="6858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Wear appropriate t-shirts to school!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 </a:t>
            </a:r>
          </a:p>
        </p:txBody>
      </p:sp>
      <p:pic>
        <p:nvPicPr>
          <p:cNvPr id="48135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590800"/>
            <a:ext cx="4967288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657600"/>
            <a:ext cx="140970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8" name="Line 12"/>
          <p:cNvSpPr>
            <a:spLocks noChangeShapeType="1"/>
          </p:cNvSpPr>
          <p:nvPr/>
        </p:nvSpPr>
        <p:spPr bwMode="auto">
          <a:xfrm>
            <a:off x="1295400" y="2133600"/>
            <a:ext cx="647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2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6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173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49174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49175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49176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49155" name="TextBox 16"/>
          <p:cNvSpPr txBox="1">
            <a:spLocks noChangeArrowheads="1"/>
          </p:cNvSpPr>
          <p:nvPr/>
        </p:nvSpPr>
        <p:spPr bwMode="auto">
          <a:xfrm>
            <a:off x="2895600" y="19812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Rights</a:t>
            </a:r>
          </a:p>
        </p:txBody>
      </p: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4572000" y="38100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953000" y="44196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49158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49159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49160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49161" name="Picture 18" descr="magg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03018" flipH="1">
            <a:off x="6858000" y="2782888"/>
            <a:ext cx="2286000" cy="407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2286000" y="4495800"/>
            <a:ext cx="1752600" cy="581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6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Attend sports, eat in lunchroom</a:t>
            </a:r>
          </a:p>
        </p:txBody>
      </p:sp>
      <p:sp>
        <p:nvSpPr>
          <p:cNvPr id="2" name="TextBox 22"/>
          <p:cNvSpPr txBox="1"/>
          <p:nvPr/>
        </p:nvSpPr>
        <p:spPr>
          <a:xfrm>
            <a:off x="1295400" y="2362200"/>
            <a:ext cx="41910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Freedom of speech, freedom of religion, freedom to assemble in groups</a:t>
            </a:r>
          </a:p>
        </p:txBody>
      </p:sp>
      <p:sp>
        <p:nvSpPr>
          <p:cNvPr id="3" name="TextBox 22"/>
          <p:cNvSpPr txBox="1"/>
          <p:nvPr/>
        </p:nvSpPr>
        <p:spPr>
          <a:xfrm>
            <a:off x="1676400" y="3124200"/>
            <a:ext cx="33528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Right to free education, Right of children not to work</a:t>
            </a:r>
          </a:p>
        </p:txBody>
      </p:sp>
      <p:sp>
        <p:nvSpPr>
          <p:cNvPr id="4" name="TextBox 22"/>
          <p:cNvSpPr txBox="1"/>
          <p:nvPr/>
        </p:nvSpPr>
        <p:spPr>
          <a:xfrm>
            <a:off x="2057400" y="3810000"/>
            <a:ext cx="25908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Right to use sidewalks and parks</a:t>
            </a: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667791">
            <a:off x="2590800" y="1752600"/>
            <a:ext cx="4441825" cy="1425575"/>
          </a:xfrm>
          <a:prstGeom prst="wedgeRoundRectCallout">
            <a:avLst>
              <a:gd name="adj1" fmla="val 35500"/>
              <a:gd name="adj2" fmla="val 131713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 u="sng" dirty="0">
                <a:solidFill>
                  <a:srgbClr val="CC3300"/>
                </a:solidFill>
              </a:rPr>
              <a:t>Discuss It: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 dirty="0"/>
              <a:t>What rights do you have at your school?</a:t>
            </a:r>
            <a:endParaRPr lang="en-US" sz="3600" b="1" dirty="0"/>
          </a:p>
        </p:txBody>
      </p:sp>
      <p:sp>
        <p:nvSpPr>
          <p:cNvPr id="26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utoUpdateAnimBg="0"/>
      <p:bldP spid="23" grpId="0" autoUpdateAnimBg="0"/>
      <p:bldP spid="5" grpId="0" animBg="1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730511">
            <a:off x="838200" y="2590800"/>
            <a:ext cx="5029200" cy="3810000"/>
          </a:xfrm>
          <a:prstGeom prst="wedgeRoundRectCallout">
            <a:avLst>
              <a:gd name="adj1" fmla="val 66190"/>
              <a:gd name="adj2" fmla="val 39685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The adults in charge at home give you rights that only apply at home. </a:t>
            </a:r>
          </a:p>
        </p:txBody>
      </p:sp>
      <p:sp>
        <p:nvSpPr>
          <p:cNvPr id="2" name="Rounded Rectangular Callout 4"/>
          <p:cNvSpPr>
            <a:spLocks noChangeArrowheads="1"/>
          </p:cNvSpPr>
          <p:nvPr/>
        </p:nvSpPr>
        <p:spPr bwMode="auto">
          <a:xfrm rot="-730511">
            <a:off x="793750" y="2586038"/>
            <a:ext cx="5029200" cy="3810000"/>
          </a:xfrm>
          <a:prstGeom prst="wedgeRoundRectCallout">
            <a:avLst>
              <a:gd name="adj1" fmla="val 66190"/>
              <a:gd name="adj2" fmla="val 39685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200" b="1" dirty="0"/>
              <a:t>For example, you probably have the right to eat the food they buy, and you might have the right to watch TV and play video games. </a:t>
            </a:r>
          </a:p>
        </p:txBody>
      </p:sp>
      <p:pic>
        <p:nvPicPr>
          <p:cNvPr id="21" name="Picture 20" descr="kath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3675" flipH="1">
            <a:off x="6705600" y="3217863"/>
            <a:ext cx="2320925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2590800" y="1524000"/>
            <a:ext cx="4114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Adults in Charge</a:t>
            </a: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HOME</a:t>
            </a:r>
            <a:endParaRPr lang="en-US" sz="8000" b="1" dirty="0">
              <a:ln w="6350"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2" grpId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6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222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51223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51224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51225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4038600" y="48006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343400" y="54102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51205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51206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51207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51208" name="Picture 20" descr="kath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3675" flipH="1">
            <a:off x="6705600" y="3217863"/>
            <a:ext cx="2320925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2667000" y="5181600"/>
            <a:ext cx="13716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2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TV, video games, eat food</a:t>
            </a:r>
          </a:p>
        </p:txBody>
      </p:sp>
      <p:sp>
        <p:nvSpPr>
          <p:cNvPr id="3" name="TextBox 22"/>
          <p:cNvSpPr txBox="1"/>
          <p:nvPr/>
        </p:nvSpPr>
        <p:spPr>
          <a:xfrm>
            <a:off x="1295400" y="2362200"/>
            <a:ext cx="41910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Freedom of speech, freedom of religion, freedom to assemble in groups</a:t>
            </a:r>
          </a:p>
        </p:txBody>
      </p:sp>
      <p:sp>
        <p:nvSpPr>
          <p:cNvPr id="4" name="TextBox 22"/>
          <p:cNvSpPr txBox="1"/>
          <p:nvPr/>
        </p:nvSpPr>
        <p:spPr>
          <a:xfrm>
            <a:off x="1676400" y="3124200"/>
            <a:ext cx="33528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Right to free education, Right of children not to work</a:t>
            </a:r>
          </a:p>
        </p:txBody>
      </p:sp>
      <p:sp>
        <p:nvSpPr>
          <p:cNvPr id="11" name="TextBox 22"/>
          <p:cNvSpPr txBox="1"/>
          <p:nvPr/>
        </p:nvSpPr>
        <p:spPr>
          <a:xfrm>
            <a:off x="2057400" y="3810000"/>
            <a:ext cx="25908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Right to use sidewalks and parks</a:t>
            </a:r>
          </a:p>
        </p:txBody>
      </p:sp>
      <p:sp>
        <p:nvSpPr>
          <p:cNvPr id="12" name="TextBox 22"/>
          <p:cNvSpPr txBox="1"/>
          <p:nvPr/>
        </p:nvSpPr>
        <p:spPr>
          <a:xfrm>
            <a:off x="2286000" y="4495800"/>
            <a:ext cx="1752600" cy="581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6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Attend sports, eat in lunchroom</a:t>
            </a: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730511">
            <a:off x="4794250" y="1581150"/>
            <a:ext cx="3414713" cy="1290638"/>
          </a:xfrm>
          <a:prstGeom prst="wedgeRoundRectCallout">
            <a:avLst>
              <a:gd name="adj1" fmla="val -6731"/>
              <a:gd name="adj2" fmla="val 141301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400" b="1" dirty="0"/>
              <a:t>Remember: These are all just examples!</a:t>
            </a:r>
          </a:p>
        </p:txBody>
      </p:sp>
      <p:sp>
        <p:nvSpPr>
          <p:cNvPr id="51215" name="TextBox 16"/>
          <p:cNvSpPr txBox="1">
            <a:spLocks noChangeArrowheads="1"/>
          </p:cNvSpPr>
          <p:nvPr/>
        </p:nvSpPr>
        <p:spPr bwMode="auto">
          <a:xfrm>
            <a:off x="2895600" y="19812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Rights</a:t>
            </a:r>
          </a:p>
        </p:txBody>
      </p:sp>
      <p:sp>
        <p:nvSpPr>
          <p:cNvPr id="26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HOME</a:t>
            </a:r>
            <a:endParaRPr lang="en-US" sz="8000" b="1" dirty="0">
              <a:ln w="6350"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utoUpdateAnimBg="0"/>
      <p:bldP spid="23" grpId="0" autoUpdateAnimBg="0"/>
      <p:bldP spid="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YES! 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 eaLnBrk="1" hangingPunct="1">
              <a:buFont typeface="Wingdings 2" pitchFamily="18" charset="2"/>
              <a:buNone/>
              <a:defRPr/>
            </a:pPr>
            <a:r>
              <a:rPr lang="en-US" sz="4000" b="1" dirty="0" smtClean="0">
                <a:effectLst>
                  <a:outerShdw blurRad="38100" dist="38100" dir="2700000" algn="tl">
                    <a:srgbClr val="666666"/>
                  </a:outerShdw>
                </a:effectLst>
                <a:latin typeface="Berlin Sans FB Demi" pitchFamily="34" charset="0"/>
              </a:rPr>
              <a:t>A  </a:t>
            </a:r>
            <a:r>
              <a:rPr lang="en-US" sz="4000" b="1" dirty="0" smtClean="0">
                <a:solidFill>
                  <a:srgbClr val="00277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erlin Sans FB Demi" pitchFamily="34" charset="0"/>
              </a:rPr>
              <a:t>community</a:t>
            </a:r>
            <a:r>
              <a:rPr lang="en-US" sz="4000" b="1" dirty="0" smtClean="0">
                <a:effectLst>
                  <a:outerShdw blurRad="38100" dist="38100" dir="2700000" algn="tl">
                    <a:srgbClr val="666666"/>
                  </a:outerShdw>
                </a:effectLst>
                <a:latin typeface="Berlin Sans FB Demi" pitchFamily="34" charset="0"/>
              </a:rPr>
              <a:t> is a group of people that share an environment. </a:t>
            </a:r>
          </a:p>
        </p:txBody>
      </p:sp>
      <p:sp>
        <p:nvSpPr>
          <p:cNvPr id="2" name="Content Placeholder 5"/>
          <p:cNvSpPr>
            <a:spLocks/>
          </p:cNvSpPr>
          <p:nvPr/>
        </p:nvSpPr>
        <p:spPr bwMode="auto">
          <a:xfrm>
            <a:off x="457200" y="32004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en-US" sz="4000" b="1">
                <a:effectLst>
                  <a:outerShdw blurRad="38100" dist="38100" dir="2700000" algn="tl">
                    <a:srgbClr val="666666"/>
                  </a:outerShdw>
                </a:effectLst>
              </a:rPr>
              <a:t>Every day you are part of several different layers of community.</a:t>
            </a:r>
          </a:p>
        </p:txBody>
      </p:sp>
      <p:sp>
        <p:nvSpPr>
          <p:cNvPr id="3" name="Content Placeholder 5"/>
          <p:cNvSpPr>
            <a:spLocks/>
          </p:cNvSpPr>
          <p:nvPr/>
        </p:nvSpPr>
        <p:spPr bwMode="auto">
          <a:xfrm>
            <a:off x="381000" y="48768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en-US" sz="4000" b="1">
                <a:effectLst>
                  <a:outerShdw blurRad="38100" dist="38100" dir="2700000" algn="tl">
                    <a:srgbClr val="666666"/>
                  </a:outerShdw>
                </a:effectLst>
              </a:rPr>
              <a:t>That means you have many different levels of </a:t>
            </a:r>
            <a:r>
              <a:rPr lang="en-US" sz="4000" b="1">
                <a:solidFill>
                  <a:srgbClr val="00277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citizenship</a:t>
            </a:r>
            <a:r>
              <a:rPr lang="en-US" sz="4000" b="1">
                <a:effectLst>
                  <a:outerShdw blurRad="38100" dist="38100" dir="2700000" algn="tl">
                    <a:srgbClr val="666666"/>
                  </a:outerShdw>
                </a:effectLst>
              </a:rPr>
              <a:t>!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2" grpId="0" autoUpdateAnimBg="0"/>
      <p:bldP spid="3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547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9600" dirty="0" smtClean="0">
                <a:solidFill>
                  <a:schemeClr val="tx1"/>
                </a:solidFill>
                <a:latin typeface="Berlin Sans FB Demi" pitchFamily="34" charset="0"/>
              </a:rPr>
              <a:t>Citizenship Pyramid </a:t>
            </a:r>
            <a:br>
              <a:rPr lang="en-US" sz="9600" dirty="0" smtClean="0">
                <a:solidFill>
                  <a:schemeClr val="tx1"/>
                </a:solidFill>
                <a:latin typeface="Berlin Sans FB Demi" pitchFamily="34" charset="0"/>
              </a:rPr>
            </a:br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SIDE FOUR:</a:t>
            </a:r>
            <a:b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</a:br>
            <a:r>
              <a:rPr lang="en-US" sz="88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Responsibilities! 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79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4245">
            <a:off x="228600" y="2819400"/>
            <a:ext cx="1882775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loud Callout 4"/>
          <p:cNvSpPr>
            <a:spLocks noChangeArrowheads="1"/>
          </p:cNvSpPr>
          <p:nvPr/>
        </p:nvSpPr>
        <p:spPr bwMode="auto">
          <a:xfrm>
            <a:off x="3505200" y="1295400"/>
            <a:ext cx="4648200" cy="3352800"/>
          </a:xfrm>
          <a:prstGeom prst="cloudCallout">
            <a:avLst>
              <a:gd name="adj1" fmla="val -77833"/>
              <a:gd name="adj2" fmla="val 16523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Yikes!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What does this mean??</a:t>
            </a: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228600" y="274638"/>
            <a:ext cx="8610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RESPONSIBILITIES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219200"/>
            <a:ext cx="56388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solidFill>
                  <a:srgbClr val="00277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Responsibilities are…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2057400"/>
            <a:ext cx="67056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1175" indent="-511175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A. things only adults have to do. </a:t>
            </a:r>
            <a:endParaRPr lang="en-US" sz="3200">
              <a:effectLst>
                <a:outerShdw blurRad="38100" dist="38100" dir="2700000" algn="tl">
                  <a:srgbClr val="666666"/>
                </a:outerShdw>
              </a:effectLst>
              <a:latin typeface="Book Antiqua" pitchFamily="18" charset="0"/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609600" y="2895600"/>
            <a:ext cx="609600" cy="609600"/>
          </a:xfrm>
          <a:prstGeom prst="ellipse">
            <a:avLst/>
          </a:prstGeom>
          <a:noFill/>
          <a:ln w="25400" algn="ctr">
            <a:solidFill>
              <a:srgbClr val="9C0042"/>
            </a:solidFill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54277" name="Picture 6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5755" flipH="1">
            <a:off x="7086600" y="3200400"/>
            <a:ext cx="1882775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ular Callout 7"/>
          <p:cNvSpPr>
            <a:spLocks noChangeArrowheads="1"/>
          </p:cNvSpPr>
          <p:nvPr/>
        </p:nvSpPr>
        <p:spPr bwMode="auto">
          <a:xfrm rot="-1723106">
            <a:off x="5076825" y="4954588"/>
            <a:ext cx="2030413" cy="685800"/>
          </a:xfrm>
          <a:prstGeom prst="wedgeRoundRectCallout">
            <a:avLst>
              <a:gd name="adj1" fmla="val 48500"/>
              <a:gd name="adj2" fmla="val 106815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COOL!</a:t>
            </a:r>
          </a:p>
        </p:txBody>
      </p:sp>
      <p:sp>
        <p:nvSpPr>
          <p:cNvPr id="2" name="TextBox 4"/>
          <p:cNvSpPr txBox="1"/>
          <p:nvPr/>
        </p:nvSpPr>
        <p:spPr>
          <a:xfrm>
            <a:off x="685800" y="4114800"/>
            <a:ext cx="6477000" cy="1554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5613" indent="-455613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C. unpleasant activities adults force kids to do. </a:t>
            </a:r>
          </a:p>
          <a:p>
            <a:pPr marL="455613" indent="-455613" algn="l">
              <a:spcBef>
                <a:spcPct val="0"/>
              </a:spcBef>
              <a:buClrTx/>
              <a:buSzTx/>
              <a:defRPr/>
            </a:pPr>
            <a:endParaRPr lang="en-US" sz="3200">
              <a:effectLst/>
              <a:latin typeface="Book Antiqua" pitchFamily="18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685800" y="2895600"/>
            <a:ext cx="6629400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5613" indent="-455613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B. duties we have to other people, to the government, or to the law. 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685800" y="5257800"/>
            <a:ext cx="4419600" cy="106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1175" indent="-511175"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D. chores you do outside. </a:t>
            </a:r>
            <a:endParaRPr lang="en-US" sz="3200">
              <a:effectLst/>
              <a:latin typeface="Book Antiqua" pitchFamily="18" charset="0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2286000" y="152400"/>
            <a:ext cx="4419600" cy="823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4800" u="sng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TAKE A GUESS!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nimBg="1" autoUpdateAnimBg="0"/>
      <p:bldP spid="8" grpId="0" animBg="1" autoUpdateAnimBg="0"/>
      <p:bldP spid="2" grpId="0" autoUpdateAnimBg="0"/>
      <p:bldP spid="3" grpId="0" autoUpdateAnimBg="0"/>
      <p:bldP spid="9" grpId="0" autoUpdateAnimBg="0"/>
      <p:bldP spid="10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730511">
            <a:off x="1219200" y="1828800"/>
            <a:ext cx="5029200" cy="3810000"/>
          </a:xfrm>
          <a:prstGeom prst="wedgeRoundRectCallout">
            <a:avLst>
              <a:gd name="adj1" fmla="val 56032"/>
              <a:gd name="adj2" fmla="val 61620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The adults in charge at home give you duties you are only responsible for at home. </a:t>
            </a:r>
          </a:p>
        </p:txBody>
      </p:sp>
      <p:sp>
        <p:nvSpPr>
          <p:cNvPr id="2" name="Rounded Rectangular Callout 4"/>
          <p:cNvSpPr>
            <a:spLocks noChangeArrowheads="1"/>
          </p:cNvSpPr>
          <p:nvPr/>
        </p:nvSpPr>
        <p:spPr bwMode="auto">
          <a:xfrm rot="-730511">
            <a:off x="1219200" y="1828800"/>
            <a:ext cx="5029200" cy="3810000"/>
          </a:xfrm>
          <a:prstGeom prst="wedgeRoundRectCallout">
            <a:avLst>
              <a:gd name="adj1" fmla="val 55694"/>
              <a:gd name="adj2" fmla="val 61546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For example, you might have to make your bed, walk the dog, or wash the dishes. </a:t>
            </a:r>
          </a:p>
        </p:txBody>
      </p:sp>
      <p:pic>
        <p:nvPicPr>
          <p:cNvPr id="21" name="Picture 20" descr="kath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3675" flipH="1">
            <a:off x="6705600" y="3217863"/>
            <a:ext cx="2320925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19200"/>
            <a:ext cx="184308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1447800"/>
            <a:ext cx="142716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4800600"/>
            <a:ext cx="1741488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4" name="Title 4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-228600"/>
            <a:ext cx="82423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2" grpId="0" animBg="1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6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338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56339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56340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56341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4038600" y="48006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343400" y="54102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56325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56326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56327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56328" name="Picture 20" descr="kath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43675" flipH="1">
            <a:off x="6705600" y="3217863"/>
            <a:ext cx="2320925" cy="364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2590800" y="5181600"/>
            <a:ext cx="1371600" cy="639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2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Make bed, walk dog, wash    dishes</a:t>
            </a: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730511">
            <a:off x="3733800" y="2209800"/>
            <a:ext cx="3587750" cy="1290638"/>
          </a:xfrm>
          <a:prstGeom prst="wedgeRoundRectCallout">
            <a:avLst>
              <a:gd name="adj1" fmla="val 37648"/>
              <a:gd name="adj2" fmla="val 76005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400" b="1" u="sng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Discuss It!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What responsibilities do you have at home?</a:t>
            </a:r>
          </a:p>
        </p:txBody>
      </p:sp>
      <p:pic>
        <p:nvPicPr>
          <p:cNvPr id="56331" name="Titl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0"/>
            <a:ext cx="82423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32" name="TextBox 16"/>
          <p:cNvSpPr txBox="1">
            <a:spLocks noChangeArrowheads="1"/>
          </p:cNvSpPr>
          <p:nvPr/>
        </p:nvSpPr>
        <p:spPr bwMode="auto">
          <a:xfrm>
            <a:off x="2590800" y="1981200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Responsibilities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utoUpdateAnimBg="0"/>
      <p:bldP spid="23" grpId="0" autoUpdateAnimBg="0"/>
      <p:bldP spid="5" grpId="0" animBg="1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643159">
            <a:off x="3276600" y="1905000"/>
            <a:ext cx="5100638" cy="3803650"/>
          </a:xfrm>
          <a:prstGeom prst="wedgeRoundRectCallout">
            <a:avLst>
              <a:gd name="adj1" fmla="val -59167"/>
              <a:gd name="adj2" fmla="val 42120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>
                <a:solidFill>
                  <a:srgbClr val="191E7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Well!</a:t>
            </a: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  I don’t have any trouble figuring out what my responsibilties at school are!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endParaRPr lang="en-US" sz="1600" b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9" name="Picture 18" descr="maggi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03018" flipH="1">
            <a:off x="0" y="3276600"/>
            <a:ext cx="2286000" cy="40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ounded Rectangular Callout 4"/>
          <p:cNvSpPr>
            <a:spLocks noChangeArrowheads="1"/>
          </p:cNvSpPr>
          <p:nvPr/>
        </p:nvSpPr>
        <p:spPr bwMode="auto">
          <a:xfrm rot="643159">
            <a:off x="3276600" y="1905000"/>
            <a:ext cx="5100638" cy="3803650"/>
          </a:xfrm>
          <a:prstGeom prst="wedgeRoundRectCallout">
            <a:avLst>
              <a:gd name="adj1" fmla="val -59190"/>
              <a:gd name="adj2" fmla="val 42338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They’re all listed right in the school handbook!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endParaRPr lang="en-US" sz="1600" b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1608138" y="1208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graphicFrame>
        <p:nvGraphicFramePr>
          <p:cNvPr id="57350" name="Object 7"/>
          <p:cNvGraphicFramePr>
            <a:graphicFrameLocks noChangeAspect="1"/>
          </p:cNvGraphicFramePr>
          <p:nvPr/>
        </p:nvGraphicFramePr>
        <p:xfrm>
          <a:off x="3124200" y="4802188"/>
          <a:ext cx="2743200" cy="2055812"/>
        </p:xfrm>
        <a:graphic>
          <a:graphicData uri="http://schemas.openxmlformats.org/presentationml/2006/ole">
            <p:oleObj spid="_x0000_s57350" r:id="rId4" imgW="5928360" imgH="4442460" progId="Word.Picture.8">
              <p:embed/>
            </p:oleObj>
          </a:graphicData>
        </a:graphic>
      </p:graphicFrame>
      <p:sp>
        <p:nvSpPr>
          <p:cNvPr id="8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2" grpId="0" animBg="1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917" name="Object 21"/>
          <p:cNvGraphicFramePr>
            <a:graphicFrameLocks noChangeAspect="1"/>
          </p:cNvGraphicFramePr>
          <p:nvPr/>
        </p:nvGraphicFramePr>
        <p:xfrm>
          <a:off x="2362200" y="3886200"/>
          <a:ext cx="1435100" cy="1905000"/>
        </p:xfrm>
        <a:graphic>
          <a:graphicData uri="http://schemas.openxmlformats.org/presentationml/2006/ole">
            <p:oleObj spid="_x0000_s58370" name="Picture" r:id="rId4" imgW="1435608" imgH="1905000" progId="Word.Picture.8">
              <p:embed/>
            </p:oleObj>
          </a:graphicData>
        </a:graphic>
      </p:graphicFrame>
      <p:sp>
        <p:nvSpPr>
          <p:cNvPr id="9" name="Cloud Callout 8"/>
          <p:cNvSpPr>
            <a:spLocks noChangeArrowheads="1"/>
          </p:cNvSpPr>
          <p:nvPr/>
        </p:nvSpPr>
        <p:spPr bwMode="auto">
          <a:xfrm>
            <a:off x="2895600" y="152400"/>
            <a:ext cx="6248400" cy="4572000"/>
          </a:xfrm>
          <a:prstGeom prst="cloudCallout">
            <a:avLst>
              <a:gd name="adj1" fmla="val -67125"/>
              <a:gd name="adj2" fmla="val 17954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58372" name="Picture 4" descr="willi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3505200" y="1143000"/>
            <a:ext cx="5638800" cy="1600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At school, you are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responsible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for following the rules.</a:t>
            </a: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" name="Subtitle 2"/>
          <p:cNvSpPr txBox="1">
            <a:spLocks/>
          </p:cNvSpPr>
          <p:nvPr/>
        </p:nvSpPr>
        <p:spPr>
          <a:xfrm>
            <a:off x="3352800" y="2362200"/>
            <a:ext cx="5334000" cy="1600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You already learned that school rules usually tell you what NOT to do.</a:t>
            </a:r>
          </a:p>
        </p:txBody>
      </p:sp>
      <p:sp>
        <p:nvSpPr>
          <p:cNvPr id="80906" name="Rectangle 10"/>
          <p:cNvSpPr>
            <a:spLocks noChangeArrowheads="1"/>
          </p:cNvSpPr>
          <p:nvPr/>
        </p:nvSpPr>
        <p:spPr bwMode="auto">
          <a:xfrm>
            <a:off x="1608138" y="1216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graphicFrame>
        <p:nvGraphicFramePr>
          <p:cNvPr id="80905" name="Object 9"/>
          <p:cNvGraphicFramePr>
            <a:graphicFrameLocks noChangeAspect="1"/>
          </p:cNvGraphicFramePr>
          <p:nvPr/>
        </p:nvGraphicFramePr>
        <p:xfrm>
          <a:off x="6561138" y="3962400"/>
          <a:ext cx="2582862" cy="2386013"/>
        </p:xfrm>
        <a:graphic>
          <a:graphicData uri="http://schemas.openxmlformats.org/presentationml/2006/ole">
            <p:oleObj spid="_x0000_s58377" r:id="rId6" imgW="5928360" imgH="4427220" progId="Word.Picture.8">
              <p:embed/>
            </p:oleObj>
          </a:graphicData>
        </a:graphic>
      </p:graphicFrame>
      <p:sp>
        <p:nvSpPr>
          <p:cNvPr id="80909" name="AutoShape 13"/>
          <p:cNvSpPr>
            <a:spLocks noChangeArrowheads="1"/>
          </p:cNvSpPr>
          <p:nvPr/>
        </p:nvSpPr>
        <p:spPr bwMode="auto">
          <a:xfrm>
            <a:off x="6858000" y="4495800"/>
            <a:ext cx="533400" cy="533400"/>
          </a:xfrm>
          <a:custGeom>
            <a:avLst/>
            <a:gdLst>
              <a:gd name="G0" fmla="+- 568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232" y="17832"/>
                </a:moveTo>
                <a:cubicBezTo>
                  <a:pt x="20030" y="15932"/>
                  <a:pt x="21032" y="13415"/>
                  <a:pt x="21032" y="10800"/>
                </a:cubicBezTo>
                <a:cubicBezTo>
                  <a:pt x="21032" y="5149"/>
                  <a:pt x="16450" y="568"/>
                  <a:pt x="10800" y="568"/>
                </a:cubicBezTo>
                <a:cubicBezTo>
                  <a:pt x="8184" y="567"/>
                  <a:pt x="5667" y="1569"/>
                  <a:pt x="3767" y="3367"/>
                </a:cubicBezTo>
                <a:close/>
                <a:moveTo>
                  <a:pt x="3367" y="3767"/>
                </a:moveTo>
                <a:cubicBezTo>
                  <a:pt x="1569" y="5667"/>
                  <a:pt x="568" y="8184"/>
                  <a:pt x="568" y="10799"/>
                </a:cubicBezTo>
                <a:cubicBezTo>
                  <a:pt x="568" y="16450"/>
                  <a:pt x="5149" y="21032"/>
                  <a:pt x="10800" y="21032"/>
                </a:cubicBezTo>
                <a:cubicBezTo>
                  <a:pt x="13415" y="21032"/>
                  <a:pt x="15932" y="20030"/>
                  <a:pt x="17832" y="18232"/>
                </a:cubicBezTo>
                <a:close/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0910" name="AutoShape 14"/>
          <p:cNvSpPr>
            <a:spLocks noChangeArrowheads="1"/>
          </p:cNvSpPr>
          <p:nvPr/>
        </p:nvSpPr>
        <p:spPr bwMode="auto">
          <a:xfrm>
            <a:off x="2590800" y="3886200"/>
            <a:ext cx="990600" cy="990600"/>
          </a:xfrm>
          <a:custGeom>
            <a:avLst/>
            <a:gdLst>
              <a:gd name="G0" fmla="+- 568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232" y="17832"/>
                </a:moveTo>
                <a:cubicBezTo>
                  <a:pt x="20030" y="15932"/>
                  <a:pt x="21032" y="13415"/>
                  <a:pt x="21032" y="10800"/>
                </a:cubicBezTo>
                <a:cubicBezTo>
                  <a:pt x="21032" y="5149"/>
                  <a:pt x="16450" y="568"/>
                  <a:pt x="10800" y="568"/>
                </a:cubicBezTo>
                <a:cubicBezTo>
                  <a:pt x="8184" y="567"/>
                  <a:pt x="5667" y="1569"/>
                  <a:pt x="3767" y="3367"/>
                </a:cubicBezTo>
                <a:close/>
                <a:moveTo>
                  <a:pt x="3367" y="3767"/>
                </a:moveTo>
                <a:cubicBezTo>
                  <a:pt x="1569" y="5667"/>
                  <a:pt x="568" y="8184"/>
                  <a:pt x="568" y="10799"/>
                </a:cubicBezTo>
                <a:cubicBezTo>
                  <a:pt x="568" y="16450"/>
                  <a:pt x="5149" y="21032"/>
                  <a:pt x="10800" y="21032"/>
                </a:cubicBezTo>
                <a:cubicBezTo>
                  <a:pt x="13415" y="21032"/>
                  <a:pt x="15932" y="20030"/>
                  <a:pt x="17832" y="18232"/>
                </a:cubicBezTo>
                <a:close/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80914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91000" y="4724400"/>
            <a:ext cx="1960563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16" name="Rectangle 20"/>
          <p:cNvSpPr>
            <a:spLocks noChangeArrowheads="1"/>
          </p:cNvSpPr>
          <p:nvPr/>
        </p:nvSpPr>
        <p:spPr bwMode="auto">
          <a:xfrm>
            <a:off x="1604963" y="1196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graphicFrame>
        <p:nvGraphicFramePr>
          <p:cNvPr id="80915" name="Object 19"/>
          <p:cNvGraphicFramePr>
            <a:graphicFrameLocks noChangeAspect="1"/>
          </p:cNvGraphicFramePr>
          <p:nvPr/>
        </p:nvGraphicFramePr>
        <p:xfrm>
          <a:off x="685800" y="0"/>
          <a:ext cx="3733800" cy="3092450"/>
        </p:xfrm>
        <a:graphic>
          <a:graphicData uri="http://schemas.openxmlformats.org/presentationml/2006/ole">
            <p:oleObj spid="_x0000_s58382" r:id="rId8" imgW="5935980" imgH="4465320" progId="Word.Picture.8">
              <p:embed/>
            </p:oleObj>
          </a:graphicData>
        </a:graphic>
      </p:graphicFrame>
      <p:sp>
        <p:nvSpPr>
          <p:cNvPr id="80918" name="AutoShape 22"/>
          <p:cNvSpPr>
            <a:spLocks noChangeArrowheads="1"/>
          </p:cNvSpPr>
          <p:nvPr/>
        </p:nvSpPr>
        <p:spPr bwMode="auto">
          <a:xfrm>
            <a:off x="4191000" y="4953000"/>
            <a:ext cx="990600" cy="990600"/>
          </a:xfrm>
          <a:custGeom>
            <a:avLst/>
            <a:gdLst>
              <a:gd name="G0" fmla="+- 568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232" y="17832"/>
                </a:moveTo>
                <a:cubicBezTo>
                  <a:pt x="20030" y="15932"/>
                  <a:pt x="21032" y="13415"/>
                  <a:pt x="21032" y="10800"/>
                </a:cubicBezTo>
                <a:cubicBezTo>
                  <a:pt x="21032" y="5149"/>
                  <a:pt x="16450" y="568"/>
                  <a:pt x="10800" y="568"/>
                </a:cubicBezTo>
                <a:cubicBezTo>
                  <a:pt x="8184" y="567"/>
                  <a:pt x="5667" y="1569"/>
                  <a:pt x="3767" y="3367"/>
                </a:cubicBezTo>
                <a:close/>
                <a:moveTo>
                  <a:pt x="3367" y="3767"/>
                </a:moveTo>
                <a:cubicBezTo>
                  <a:pt x="1569" y="5667"/>
                  <a:pt x="568" y="8184"/>
                  <a:pt x="568" y="10799"/>
                </a:cubicBezTo>
                <a:cubicBezTo>
                  <a:pt x="568" y="16450"/>
                  <a:pt x="5149" y="21032"/>
                  <a:pt x="10800" y="21032"/>
                </a:cubicBezTo>
                <a:cubicBezTo>
                  <a:pt x="13415" y="21032"/>
                  <a:pt x="15932" y="20030"/>
                  <a:pt x="17832" y="18232"/>
                </a:cubicBezTo>
                <a:close/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0919" name="AutoShape 23"/>
          <p:cNvSpPr>
            <a:spLocks noChangeArrowheads="1"/>
          </p:cNvSpPr>
          <p:nvPr/>
        </p:nvSpPr>
        <p:spPr bwMode="auto">
          <a:xfrm>
            <a:off x="1066800" y="762000"/>
            <a:ext cx="609600" cy="609600"/>
          </a:xfrm>
          <a:custGeom>
            <a:avLst/>
            <a:gdLst>
              <a:gd name="G0" fmla="+- 568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232" y="17832"/>
                </a:moveTo>
                <a:cubicBezTo>
                  <a:pt x="20030" y="15932"/>
                  <a:pt x="21032" y="13415"/>
                  <a:pt x="21032" y="10800"/>
                </a:cubicBezTo>
                <a:cubicBezTo>
                  <a:pt x="21032" y="5149"/>
                  <a:pt x="16450" y="568"/>
                  <a:pt x="10800" y="568"/>
                </a:cubicBezTo>
                <a:cubicBezTo>
                  <a:pt x="8184" y="567"/>
                  <a:pt x="5667" y="1569"/>
                  <a:pt x="3767" y="3367"/>
                </a:cubicBezTo>
                <a:close/>
                <a:moveTo>
                  <a:pt x="3367" y="3767"/>
                </a:moveTo>
                <a:cubicBezTo>
                  <a:pt x="1569" y="5667"/>
                  <a:pt x="568" y="8184"/>
                  <a:pt x="568" y="10799"/>
                </a:cubicBezTo>
                <a:cubicBezTo>
                  <a:pt x="568" y="16450"/>
                  <a:pt x="5149" y="21032"/>
                  <a:pt x="10800" y="21032"/>
                </a:cubicBezTo>
                <a:cubicBezTo>
                  <a:pt x="13415" y="21032"/>
                  <a:pt x="15932" y="20030"/>
                  <a:pt x="17832" y="18232"/>
                </a:cubicBezTo>
                <a:close/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0920" name="AutoShape 24"/>
          <p:cNvSpPr>
            <a:spLocks noChangeArrowheads="1"/>
          </p:cNvSpPr>
          <p:nvPr/>
        </p:nvSpPr>
        <p:spPr bwMode="auto">
          <a:xfrm>
            <a:off x="2057400" y="228600"/>
            <a:ext cx="609600" cy="609600"/>
          </a:xfrm>
          <a:custGeom>
            <a:avLst/>
            <a:gdLst>
              <a:gd name="G0" fmla="+- 568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232" y="17832"/>
                </a:moveTo>
                <a:cubicBezTo>
                  <a:pt x="20030" y="15932"/>
                  <a:pt x="21032" y="13415"/>
                  <a:pt x="21032" y="10800"/>
                </a:cubicBezTo>
                <a:cubicBezTo>
                  <a:pt x="21032" y="5149"/>
                  <a:pt x="16450" y="568"/>
                  <a:pt x="10800" y="568"/>
                </a:cubicBezTo>
                <a:cubicBezTo>
                  <a:pt x="8184" y="567"/>
                  <a:pt x="5667" y="1569"/>
                  <a:pt x="3767" y="3367"/>
                </a:cubicBezTo>
                <a:close/>
                <a:moveTo>
                  <a:pt x="3367" y="3767"/>
                </a:moveTo>
                <a:cubicBezTo>
                  <a:pt x="1569" y="5667"/>
                  <a:pt x="568" y="8184"/>
                  <a:pt x="568" y="10799"/>
                </a:cubicBezTo>
                <a:cubicBezTo>
                  <a:pt x="568" y="16450"/>
                  <a:pt x="5149" y="21032"/>
                  <a:pt x="10800" y="21032"/>
                </a:cubicBezTo>
                <a:cubicBezTo>
                  <a:pt x="13415" y="21032"/>
                  <a:pt x="15932" y="20030"/>
                  <a:pt x="17832" y="18232"/>
                </a:cubicBezTo>
                <a:close/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0921" name="AutoShape 25"/>
          <p:cNvSpPr>
            <a:spLocks noChangeArrowheads="1"/>
          </p:cNvSpPr>
          <p:nvPr/>
        </p:nvSpPr>
        <p:spPr bwMode="auto">
          <a:xfrm>
            <a:off x="3200400" y="533400"/>
            <a:ext cx="609600" cy="609600"/>
          </a:xfrm>
          <a:custGeom>
            <a:avLst/>
            <a:gdLst>
              <a:gd name="G0" fmla="+- 568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232" y="17832"/>
                </a:moveTo>
                <a:cubicBezTo>
                  <a:pt x="20030" y="15932"/>
                  <a:pt x="21032" y="13415"/>
                  <a:pt x="21032" y="10800"/>
                </a:cubicBezTo>
                <a:cubicBezTo>
                  <a:pt x="21032" y="5149"/>
                  <a:pt x="16450" y="568"/>
                  <a:pt x="10800" y="568"/>
                </a:cubicBezTo>
                <a:cubicBezTo>
                  <a:pt x="8184" y="567"/>
                  <a:pt x="5667" y="1569"/>
                  <a:pt x="3767" y="3367"/>
                </a:cubicBezTo>
                <a:close/>
                <a:moveTo>
                  <a:pt x="3367" y="3767"/>
                </a:moveTo>
                <a:cubicBezTo>
                  <a:pt x="1569" y="5667"/>
                  <a:pt x="568" y="8184"/>
                  <a:pt x="568" y="10799"/>
                </a:cubicBezTo>
                <a:cubicBezTo>
                  <a:pt x="568" y="16450"/>
                  <a:pt x="5149" y="21032"/>
                  <a:pt x="10800" y="21032"/>
                </a:cubicBezTo>
                <a:cubicBezTo>
                  <a:pt x="13415" y="21032"/>
                  <a:pt x="15932" y="20030"/>
                  <a:pt x="17832" y="18232"/>
                </a:cubicBezTo>
                <a:close/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0922" name="AutoShape 26"/>
          <p:cNvSpPr>
            <a:spLocks noChangeArrowheads="1"/>
          </p:cNvSpPr>
          <p:nvPr/>
        </p:nvSpPr>
        <p:spPr bwMode="auto">
          <a:xfrm>
            <a:off x="1981200" y="1676400"/>
            <a:ext cx="609600" cy="609600"/>
          </a:xfrm>
          <a:custGeom>
            <a:avLst/>
            <a:gdLst>
              <a:gd name="G0" fmla="+- 568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232" y="17832"/>
                </a:moveTo>
                <a:cubicBezTo>
                  <a:pt x="20030" y="15932"/>
                  <a:pt x="21032" y="13415"/>
                  <a:pt x="21032" y="10800"/>
                </a:cubicBezTo>
                <a:cubicBezTo>
                  <a:pt x="21032" y="5149"/>
                  <a:pt x="16450" y="568"/>
                  <a:pt x="10800" y="568"/>
                </a:cubicBezTo>
                <a:cubicBezTo>
                  <a:pt x="8184" y="567"/>
                  <a:pt x="5667" y="1569"/>
                  <a:pt x="3767" y="3367"/>
                </a:cubicBezTo>
                <a:close/>
                <a:moveTo>
                  <a:pt x="3367" y="3767"/>
                </a:moveTo>
                <a:cubicBezTo>
                  <a:pt x="1569" y="5667"/>
                  <a:pt x="568" y="8184"/>
                  <a:pt x="568" y="10799"/>
                </a:cubicBezTo>
                <a:cubicBezTo>
                  <a:pt x="568" y="16450"/>
                  <a:pt x="5149" y="21032"/>
                  <a:pt x="10800" y="21032"/>
                </a:cubicBezTo>
                <a:cubicBezTo>
                  <a:pt x="13415" y="21032"/>
                  <a:pt x="15932" y="20030"/>
                  <a:pt x="17832" y="18232"/>
                </a:cubicBezTo>
                <a:close/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ymbal 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0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ymbal 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0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ymbal 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ymbal 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ymbal 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ymbal 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ymbal 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2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Box 16"/>
          <p:cNvSpPr txBox="1">
            <a:spLocks noChangeArrowheads="1"/>
          </p:cNvSpPr>
          <p:nvPr/>
        </p:nvSpPr>
        <p:spPr bwMode="auto">
          <a:xfrm>
            <a:off x="2590800" y="1981200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Responsibilities</a:t>
            </a:r>
          </a:p>
        </p:txBody>
      </p:sp>
      <p:grpSp>
        <p:nvGrpSpPr>
          <p:cNvPr id="59395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6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411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59412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59413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59414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4572000" y="38100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953000" y="44196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59398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59399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59400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59401" name="Picture 18" descr="magg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03018" flipH="1">
            <a:off x="6858000" y="2782888"/>
            <a:ext cx="2286000" cy="407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2209800" y="4495800"/>
            <a:ext cx="2133600" cy="942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Behave in class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gum, hats,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weapons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endParaRPr lang="en-US" sz="1400" b="1">
              <a:effectLst>
                <a:outerShdw blurRad="38100" dist="38100" dir="2700000" algn="tl">
                  <a:srgbClr val="666666"/>
                </a:outerShdw>
              </a:effectLst>
              <a:latin typeface="Bradley Hand ITC" pitchFamily="66" charset="0"/>
            </a:endParaRP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667791">
            <a:off x="2590800" y="1752600"/>
            <a:ext cx="4441825" cy="1425575"/>
          </a:xfrm>
          <a:prstGeom prst="wedgeRoundRectCallout">
            <a:avLst>
              <a:gd name="adj1" fmla="val 35500"/>
              <a:gd name="adj2" fmla="val 131713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 u="sng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Discuss It: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What responsibilities do you have at </a:t>
            </a:r>
            <a:r>
              <a:rPr lang="en-US" sz="2800" b="1">
                <a:solidFill>
                  <a:srgbClr val="191E7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your</a:t>
            </a: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 school?</a:t>
            </a:r>
            <a:endParaRPr lang="en-US" sz="3600" b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" name="TextBox 22"/>
          <p:cNvSpPr txBox="1"/>
          <p:nvPr/>
        </p:nvSpPr>
        <p:spPr>
          <a:xfrm>
            <a:off x="2590800" y="5181600"/>
            <a:ext cx="1371600" cy="639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2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Make bed, walk dog, wash    dishes</a:t>
            </a:r>
          </a:p>
        </p:txBody>
      </p:sp>
      <p:sp>
        <p:nvSpPr>
          <p:cNvPr id="24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utoUpdateAnimBg="0"/>
      <p:bldP spid="23" grpId="0" autoUpdateAnimBg="0"/>
      <p:bldP spid="5" grpId="0" animBg="1" autoUpdateAnimBg="0"/>
      <p:bldP spid="2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3278188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at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42141" flipH="1">
            <a:off x="6911975" y="3689350"/>
            <a:ext cx="2466975" cy="40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730511">
            <a:off x="1752600" y="1981200"/>
            <a:ext cx="4668838" cy="3314700"/>
          </a:xfrm>
          <a:prstGeom prst="wedgeRoundRectCallout">
            <a:avLst>
              <a:gd name="adj1" fmla="val 52551"/>
              <a:gd name="adj2" fmla="val 67972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City charters often contain rules, kind of like a school handbook. </a:t>
            </a:r>
          </a:p>
        </p:txBody>
      </p:sp>
      <p:sp>
        <p:nvSpPr>
          <p:cNvPr id="2" name="Rounded Rectangular Callout 4"/>
          <p:cNvSpPr>
            <a:spLocks noChangeArrowheads="1"/>
          </p:cNvSpPr>
          <p:nvPr/>
        </p:nvSpPr>
        <p:spPr bwMode="auto">
          <a:xfrm rot="-730511">
            <a:off x="1752600" y="1981200"/>
            <a:ext cx="4668838" cy="3314700"/>
          </a:xfrm>
          <a:prstGeom prst="wedgeRoundRectCallout">
            <a:avLst>
              <a:gd name="adj1" fmla="val 52968"/>
              <a:gd name="adj2" fmla="val 68801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Laws that apply only within a city are called </a:t>
            </a:r>
            <a:r>
              <a:rPr lang="en-US" sz="3600" b="1">
                <a:solidFill>
                  <a:srgbClr val="191E7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ordinances</a:t>
            </a:r>
            <a:r>
              <a:rPr lang="en-US" sz="3600" b="1"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CITY</a:t>
            </a:r>
            <a:endParaRPr lang="en-US" sz="8000" b="1" dirty="0">
              <a:ln w="6350"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2" grpId="0" animBg="1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>
            <a:spLocks noChangeArrowheads="1"/>
          </p:cNvSpPr>
          <p:nvPr/>
        </p:nvSpPr>
        <p:spPr bwMode="auto">
          <a:xfrm>
            <a:off x="2895600" y="152400"/>
            <a:ext cx="6248400" cy="4191000"/>
          </a:xfrm>
          <a:prstGeom prst="cloudCallout">
            <a:avLst>
              <a:gd name="adj1" fmla="val -67125"/>
              <a:gd name="adj2" fmla="val 24130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4099" name="Picture 4" descr="willi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" name="Subtitle 2"/>
          <p:cNvSpPr txBox="1">
            <a:spLocks/>
          </p:cNvSpPr>
          <p:nvPr/>
        </p:nvSpPr>
        <p:spPr>
          <a:xfrm>
            <a:off x="3657600" y="914400"/>
            <a:ext cx="5334000" cy="11430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If a city ordinance tells you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not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to do something...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505200" y="1981200"/>
            <a:ext cx="5029200" cy="16002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…then you know you have a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responsibility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not to do that thing.</a:t>
            </a:r>
          </a:p>
        </p:txBody>
      </p:sp>
      <p:sp>
        <p:nvSpPr>
          <p:cNvPr id="81932" name="Rectangle 12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1934" name="Rectangle 14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graphicFrame>
        <p:nvGraphicFramePr>
          <p:cNvPr id="81933" name="Object 13"/>
          <p:cNvGraphicFramePr>
            <a:graphicFrameLocks noChangeAspect="1"/>
          </p:cNvGraphicFramePr>
          <p:nvPr/>
        </p:nvGraphicFramePr>
        <p:xfrm>
          <a:off x="2286000" y="3576638"/>
          <a:ext cx="3421063" cy="3281362"/>
        </p:xfrm>
        <a:graphic>
          <a:graphicData uri="http://schemas.openxmlformats.org/presentationml/2006/ole">
            <p:oleObj spid="_x0000_s61449" r:id="rId6" imgW="5928360" imgH="4450080" progId="Word.Picture.8">
              <p:embed/>
            </p:oleObj>
          </a:graphicData>
        </a:graphic>
      </p:graphicFrame>
      <p:pic>
        <p:nvPicPr>
          <p:cNvPr id="81935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05475" y="3810000"/>
            <a:ext cx="3438525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6" name="AutoShape 16"/>
          <p:cNvSpPr>
            <a:spLocks noChangeArrowheads="1"/>
          </p:cNvSpPr>
          <p:nvPr/>
        </p:nvSpPr>
        <p:spPr bwMode="auto">
          <a:xfrm>
            <a:off x="6172200" y="3962400"/>
            <a:ext cx="2667000" cy="2667000"/>
          </a:xfrm>
          <a:custGeom>
            <a:avLst/>
            <a:gdLst>
              <a:gd name="G0" fmla="+- 568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232" y="17832"/>
                </a:moveTo>
                <a:cubicBezTo>
                  <a:pt x="20030" y="15932"/>
                  <a:pt x="21032" y="13415"/>
                  <a:pt x="21032" y="10800"/>
                </a:cubicBezTo>
                <a:cubicBezTo>
                  <a:pt x="21032" y="5149"/>
                  <a:pt x="16450" y="568"/>
                  <a:pt x="10800" y="568"/>
                </a:cubicBezTo>
                <a:cubicBezTo>
                  <a:pt x="8184" y="567"/>
                  <a:pt x="5667" y="1569"/>
                  <a:pt x="3767" y="3367"/>
                </a:cubicBezTo>
                <a:close/>
                <a:moveTo>
                  <a:pt x="3367" y="3767"/>
                </a:moveTo>
                <a:cubicBezTo>
                  <a:pt x="1569" y="5667"/>
                  <a:pt x="568" y="8184"/>
                  <a:pt x="568" y="10799"/>
                </a:cubicBezTo>
                <a:cubicBezTo>
                  <a:pt x="568" y="16450"/>
                  <a:pt x="5149" y="21032"/>
                  <a:pt x="10800" y="21032"/>
                </a:cubicBezTo>
                <a:cubicBezTo>
                  <a:pt x="13415" y="21032"/>
                  <a:pt x="15932" y="20030"/>
                  <a:pt x="17832" y="18232"/>
                </a:cubicBezTo>
                <a:close/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g barks fas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2" grpId="0" autoUpdateAnimBg="0"/>
      <p:bldP spid="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547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tx1"/>
                </a:solidFill>
                <a:latin typeface="Berlin Sans FB Demi" pitchFamily="34" charset="0"/>
              </a:rPr>
              <a:t>Citizenship Pyramid </a:t>
            </a:r>
            <a:r>
              <a:rPr lang="en-US" sz="9600" dirty="0" smtClean="0">
                <a:solidFill>
                  <a:schemeClr val="tx1"/>
                </a:solidFill>
                <a:latin typeface="Berlin Sans FB Demi" pitchFamily="34" charset="0"/>
              </a:rPr>
              <a:t/>
            </a:r>
            <a:br>
              <a:rPr lang="en-US" sz="9600" dirty="0" smtClean="0">
                <a:solidFill>
                  <a:schemeClr val="tx1"/>
                </a:solidFill>
                <a:latin typeface="Berlin Sans FB Demi" pitchFamily="34" charset="0"/>
              </a:rPr>
            </a:br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SIDE ONE:</a:t>
            </a:r>
            <a:b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</a:br>
            <a:r>
              <a:rPr lang="en-US" sz="88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Levels of Citizenship! 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>
            <a:spLocks noChangeArrowheads="1"/>
          </p:cNvSpPr>
          <p:nvPr/>
        </p:nvSpPr>
        <p:spPr bwMode="auto">
          <a:xfrm>
            <a:off x="2895600" y="152400"/>
            <a:ext cx="6248400" cy="4191000"/>
          </a:xfrm>
          <a:prstGeom prst="cloudCallout">
            <a:avLst>
              <a:gd name="adj1" fmla="val -67125"/>
              <a:gd name="adj2" fmla="val 24130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82959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41988" y="3276600"/>
            <a:ext cx="3402012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4" descr="willi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" name="Subtitle 2"/>
          <p:cNvSpPr txBox="1">
            <a:spLocks/>
          </p:cNvSpPr>
          <p:nvPr/>
        </p:nvSpPr>
        <p:spPr>
          <a:xfrm>
            <a:off x="3657600" y="762000"/>
            <a:ext cx="5334000" cy="11430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000">
                <a:effectLst>
                  <a:outerShdw blurRad="38100" dist="38100" dir="2700000" algn="tl">
                    <a:srgbClr val="666666"/>
                  </a:outerShdw>
                </a:effectLst>
              </a:rPr>
              <a:t>Even if the ordinance just says what the punishment is...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276600" y="1981200"/>
            <a:ext cx="5562600" cy="16002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000">
                <a:effectLst>
                  <a:outerShdw blurRad="38100" dist="38100" dir="2700000" algn="tl">
                    <a:srgbClr val="666666"/>
                  </a:outerShdw>
                </a:effectLst>
              </a:rPr>
              <a:t>…you can still figure out that you have a </a:t>
            </a:r>
            <a:r>
              <a:rPr lang="en-US" sz="30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responsibility</a:t>
            </a:r>
            <a:r>
              <a:rPr lang="en-US" sz="3000">
                <a:effectLst>
                  <a:outerShdw blurRad="38100" dist="38100" dir="2700000" algn="tl">
                    <a:srgbClr val="666666"/>
                  </a:outerShdw>
                </a:effectLst>
              </a:rPr>
              <a:t> not to do that thing.</a:t>
            </a:r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2955" name="AutoShape 11"/>
          <p:cNvSpPr>
            <a:spLocks noChangeArrowheads="1"/>
          </p:cNvSpPr>
          <p:nvPr/>
        </p:nvSpPr>
        <p:spPr bwMode="auto">
          <a:xfrm>
            <a:off x="5410200" y="2819400"/>
            <a:ext cx="2286000" cy="2286000"/>
          </a:xfrm>
          <a:custGeom>
            <a:avLst/>
            <a:gdLst>
              <a:gd name="G0" fmla="+- 568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232" y="17832"/>
                </a:moveTo>
                <a:cubicBezTo>
                  <a:pt x="20030" y="15932"/>
                  <a:pt x="21032" y="13415"/>
                  <a:pt x="21032" y="10800"/>
                </a:cubicBezTo>
                <a:cubicBezTo>
                  <a:pt x="21032" y="5149"/>
                  <a:pt x="16450" y="568"/>
                  <a:pt x="10800" y="568"/>
                </a:cubicBezTo>
                <a:cubicBezTo>
                  <a:pt x="8184" y="567"/>
                  <a:pt x="5667" y="1569"/>
                  <a:pt x="3767" y="3367"/>
                </a:cubicBezTo>
                <a:close/>
                <a:moveTo>
                  <a:pt x="3367" y="3767"/>
                </a:moveTo>
                <a:cubicBezTo>
                  <a:pt x="1569" y="5667"/>
                  <a:pt x="568" y="8184"/>
                  <a:pt x="568" y="10799"/>
                </a:cubicBezTo>
                <a:cubicBezTo>
                  <a:pt x="568" y="16450"/>
                  <a:pt x="5149" y="21032"/>
                  <a:pt x="10800" y="21032"/>
                </a:cubicBezTo>
                <a:cubicBezTo>
                  <a:pt x="13415" y="21032"/>
                  <a:pt x="15932" y="20030"/>
                  <a:pt x="17832" y="18232"/>
                </a:cubicBezTo>
                <a:close/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2957" name="Rectangle 13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graphicFrame>
        <p:nvGraphicFramePr>
          <p:cNvPr id="82956" name="Object 12"/>
          <p:cNvGraphicFramePr>
            <a:graphicFrameLocks noChangeAspect="1"/>
          </p:cNvGraphicFramePr>
          <p:nvPr/>
        </p:nvGraphicFramePr>
        <p:xfrm>
          <a:off x="2209800" y="3592513"/>
          <a:ext cx="3573463" cy="3265487"/>
        </p:xfrm>
        <a:graphic>
          <a:graphicData uri="http://schemas.openxmlformats.org/presentationml/2006/ole">
            <p:oleObj spid="_x0000_s62476" r:id="rId6" imgW="5928360" imgH="445008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0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6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508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63509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63510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63511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5105400" y="31242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63492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63493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63494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63495" name="Picture 3" descr="pat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42141" flipH="1">
            <a:off x="6677025" y="3505200"/>
            <a:ext cx="2466975" cy="40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2057400" y="3810000"/>
            <a:ext cx="25908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barking dogs,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kites in park</a:t>
            </a: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667791">
            <a:off x="3810000" y="1066800"/>
            <a:ext cx="4441825" cy="1882775"/>
          </a:xfrm>
          <a:prstGeom prst="wedgeRoundRectCallout">
            <a:avLst>
              <a:gd name="adj1" fmla="val 35227"/>
              <a:gd name="adj2" fmla="val 89940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 u="sng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Remember: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These are just examples! What responsibilities do you have in your town?</a:t>
            </a:r>
            <a:endParaRPr lang="en-US" sz="3600" b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486400" y="37338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2" name="TextBox 22"/>
          <p:cNvSpPr txBox="1"/>
          <p:nvPr/>
        </p:nvSpPr>
        <p:spPr>
          <a:xfrm>
            <a:off x="2590800" y="5181600"/>
            <a:ext cx="1371600" cy="639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2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Make bed, walk dog, wash    dishes</a:t>
            </a:r>
          </a:p>
        </p:txBody>
      </p:sp>
      <p:sp>
        <p:nvSpPr>
          <p:cNvPr id="3" name="TextBox 22"/>
          <p:cNvSpPr txBox="1"/>
          <p:nvPr/>
        </p:nvSpPr>
        <p:spPr>
          <a:xfrm>
            <a:off x="2209800" y="4495800"/>
            <a:ext cx="2133600" cy="942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Behave in class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gum, hats,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weapons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endParaRPr lang="en-US" sz="1400" b="1" dirty="0">
              <a:effectLst>
                <a:outerShdw blurRad="38100" dist="38100" dir="2700000" algn="tl">
                  <a:srgbClr val="666666"/>
                </a:outerShdw>
              </a:effectLst>
              <a:latin typeface="Bradley Hand ITC" pitchFamily="66" charset="0"/>
            </a:endParaRPr>
          </a:p>
        </p:txBody>
      </p:sp>
      <p:sp>
        <p:nvSpPr>
          <p:cNvPr id="63501" name="TextBox 16"/>
          <p:cNvSpPr txBox="1">
            <a:spLocks noChangeArrowheads="1"/>
          </p:cNvSpPr>
          <p:nvPr/>
        </p:nvSpPr>
        <p:spPr bwMode="auto">
          <a:xfrm>
            <a:off x="2590800" y="1981200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Responsibilities</a:t>
            </a:r>
          </a:p>
        </p:txBody>
      </p:sp>
      <p:sp>
        <p:nvSpPr>
          <p:cNvPr id="24" name="Title 4"/>
          <p:cNvSpPr txBox="1">
            <a:spLocks/>
          </p:cNvSpPr>
          <p:nvPr/>
        </p:nvSpPr>
        <p:spPr>
          <a:xfrm>
            <a:off x="228600" y="0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CITY</a:t>
            </a:r>
            <a:endParaRPr lang="en-US" sz="8000" b="1" dirty="0">
              <a:ln w="6350"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3" grpId="0" autoUpdateAnimBg="0"/>
      <p:bldP spid="5" grpId="0" animBg="1" autoUpdateAnimBg="0"/>
      <p:bldP spid="22" grpId="0" autoUpdateAnimBg="0"/>
      <p:bldP spid="2" grpId="0" autoUpdateAnimBg="0"/>
      <p:bldP spid="3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 idx="4294967295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STATE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643159">
            <a:off x="2633663" y="2633663"/>
            <a:ext cx="5707062" cy="3449637"/>
          </a:xfrm>
          <a:prstGeom prst="wedgeRoundRectCallout">
            <a:avLst>
              <a:gd name="adj1" fmla="val -54755"/>
              <a:gd name="adj2" fmla="val 73944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Paying TAXES is one of the biggest responsibilities you’ll find in a state constitution…</a:t>
            </a:r>
          </a:p>
        </p:txBody>
      </p:sp>
      <p:pic>
        <p:nvPicPr>
          <p:cNvPr id="6" name="Picture 5" descr="danie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46086">
            <a:off x="-38100" y="3546475"/>
            <a:ext cx="1905000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2514600" y="1295400"/>
            <a:ext cx="434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State Constitution</a:t>
            </a:r>
          </a:p>
        </p:txBody>
      </p:sp>
      <p:sp>
        <p:nvSpPr>
          <p:cNvPr id="2" name="Rounded Rectangular Callout 4"/>
          <p:cNvSpPr>
            <a:spLocks noChangeArrowheads="1"/>
          </p:cNvSpPr>
          <p:nvPr/>
        </p:nvSpPr>
        <p:spPr bwMode="auto">
          <a:xfrm rot="643159">
            <a:off x="2633663" y="2633663"/>
            <a:ext cx="5707062" cy="3449637"/>
          </a:xfrm>
          <a:prstGeom prst="wedgeRoundRectCallout">
            <a:avLst>
              <a:gd name="adj1" fmla="val -47102"/>
              <a:gd name="adj2" fmla="val 69963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/>
              <a:t>For example, your state might have taxes on property you own, on income you earn, and even on the stuff you buy at the store!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2" grpId="0" animBg="1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2"/>
          <p:cNvSpPr txBox="1"/>
          <p:nvPr/>
        </p:nvSpPr>
        <p:spPr>
          <a:xfrm>
            <a:off x="2590800" y="5181600"/>
            <a:ext cx="1371600" cy="639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2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Make bed, walk dog, wash    dishes</a:t>
            </a:r>
          </a:p>
        </p:txBody>
      </p:sp>
      <p:sp>
        <p:nvSpPr>
          <p:cNvPr id="25" name="TextBox 22"/>
          <p:cNvSpPr txBox="1"/>
          <p:nvPr/>
        </p:nvSpPr>
        <p:spPr>
          <a:xfrm>
            <a:off x="2209800" y="4495800"/>
            <a:ext cx="2133600" cy="942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Behave in class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gum, hats,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weapons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endParaRPr lang="en-US" sz="1400" b="1" dirty="0">
              <a:effectLst>
                <a:outerShdw blurRad="38100" dist="38100" dir="2700000" algn="tl">
                  <a:srgbClr val="666666"/>
                </a:outerShdw>
              </a:effectLst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57400" y="3810000"/>
            <a:ext cx="25908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barking dogs,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kites in park</a:t>
            </a:r>
          </a:p>
        </p:txBody>
      </p:sp>
      <p:grpSp>
        <p:nvGrpSpPr>
          <p:cNvPr id="65541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2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558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65559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65560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65561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5791200" y="24384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172200" y="30480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65544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65545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65546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65547" name="Picture 5" descr="danie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46086">
            <a:off x="0" y="3276600"/>
            <a:ext cx="1905000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1676400" y="3124200"/>
            <a:ext cx="33528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Property tax, income tax,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sales tax</a:t>
            </a: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643159">
            <a:off x="3043238" y="4238625"/>
            <a:ext cx="5175250" cy="1836738"/>
          </a:xfrm>
          <a:prstGeom prst="wedgeRoundRectCallout">
            <a:avLst>
              <a:gd name="adj1" fmla="val -59417"/>
              <a:gd name="adj2" fmla="val 91514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 u="sng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Discuss It: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What do you think the state uses your taxes for?</a:t>
            </a:r>
          </a:p>
        </p:txBody>
      </p:sp>
      <p:pic>
        <p:nvPicPr>
          <p:cNvPr id="65550" name="Titl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-152400"/>
            <a:ext cx="82423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61" name="Text Box 25"/>
          <p:cNvSpPr txBox="1">
            <a:spLocks noChangeArrowheads="1"/>
          </p:cNvSpPr>
          <p:nvPr/>
        </p:nvSpPr>
        <p:spPr bwMode="auto">
          <a:xfrm>
            <a:off x="2514600" y="1295400"/>
            <a:ext cx="434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State Constitution</a:t>
            </a:r>
          </a:p>
        </p:txBody>
      </p:sp>
      <p:sp>
        <p:nvSpPr>
          <p:cNvPr id="65552" name="TextBox 16"/>
          <p:cNvSpPr txBox="1">
            <a:spLocks noChangeArrowheads="1"/>
          </p:cNvSpPr>
          <p:nvPr/>
        </p:nvSpPr>
        <p:spPr bwMode="auto">
          <a:xfrm>
            <a:off x="2590800" y="1981200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Responsibilities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  <p:bldP spid="26" grpId="0" autoUpdateAnimBg="0"/>
      <p:bldP spid="21" grpId="0" animBg="1" autoUpdateAnimBg="0"/>
      <p:bldP spid="22" grpId="0" autoUpdateAnimBg="0"/>
      <p:bldP spid="23" grpId="0" autoUpdateAnimBg="0"/>
      <p:bldP spid="5" grpId="0" animBg="1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 idx="4294967295"/>
          </p:nvPr>
        </p:nvSpPr>
        <p:spPr>
          <a:xfrm>
            <a:off x="463550" y="98426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NATION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 rot="-667791">
            <a:off x="650875" y="2317750"/>
            <a:ext cx="4972050" cy="3711575"/>
          </a:xfrm>
          <a:prstGeom prst="wedgeRoundRectCallout">
            <a:avLst>
              <a:gd name="adj1" fmla="val 47824"/>
              <a:gd name="adj2" fmla="val 68690"/>
              <a:gd name="adj3" fmla="val 16667"/>
            </a:avLst>
          </a:prstGeom>
          <a:solidFill>
            <a:srgbClr val="72A1F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 Constitution does not have a list of responsibilities, but that doesn’t mean there aren’t any. </a:t>
            </a:r>
          </a:p>
        </p:txBody>
      </p:sp>
      <p:pic>
        <p:nvPicPr>
          <p:cNvPr id="6" name="Picture 5" descr="gob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77967" flipH="1">
            <a:off x="6627813" y="3667125"/>
            <a:ext cx="2468562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1371600" y="1143000"/>
            <a:ext cx="617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defRPr/>
            </a:pPr>
            <a:r>
              <a:rPr lang="en-US" sz="4000" b="1">
                <a:solidFill>
                  <a:srgbClr val="FF66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United States Constitution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>
            <a:spLocks noChangeArrowheads="1"/>
          </p:cNvSpPr>
          <p:nvPr/>
        </p:nvSpPr>
        <p:spPr bwMode="auto">
          <a:xfrm>
            <a:off x="990600" y="0"/>
            <a:ext cx="4267200" cy="2743200"/>
          </a:xfrm>
          <a:prstGeom prst="cloudCallout">
            <a:avLst>
              <a:gd name="adj1" fmla="val -32440"/>
              <a:gd name="adj2" fmla="val 66727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4099" name="Picture 4" descr="willi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" name="Subtitle 2"/>
          <p:cNvSpPr txBox="1">
            <a:spLocks/>
          </p:cNvSpPr>
          <p:nvPr/>
        </p:nvSpPr>
        <p:spPr>
          <a:xfrm>
            <a:off x="1600200" y="533400"/>
            <a:ext cx="3276600" cy="16002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Read what the Constitution says about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treason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:</a:t>
            </a:r>
          </a:p>
        </p:txBody>
      </p:sp>
      <p:sp>
        <p:nvSpPr>
          <p:cNvPr id="83975" name="Rectangle 7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3976" name="Rectangle 8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3981" name="Rectangle 13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graphicFrame>
        <p:nvGraphicFramePr>
          <p:cNvPr id="83980" name="Object 12"/>
          <p:cNvGraphicFramePr>
            <a:graphicFrameLocks noChangeAspect="1"/>
          </p:cNvGraphicFramePr>
          <p:nvPr/>
        </p:nvGraphicFramePr>
        <p:xfrm>
          <a:off x="3124200" y="1268413"/>
          <a:ext cx="6019800" cy="5589587"/>
        </p:xfrm>
        <a:graphic>
          <a:graphicData uri="http://schemas.openxmlformats.org/presentationml/2006/ole">
            <p:oleObj spid="_x0000_s67593" r:id="rId5" imgW="5928360" imgH="445008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2" grpId="0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>
            <a:spLocks noChangeArrowheads="1"/>
          </p:cNvSpPr>
          <p:nvPr/>
        </p:nvSpPr>
        <p:spPr bwMode="auto">
          <a:xfrm>
            <a:off x="838200" y="0"/>
            <a:ext cx="7391400" cy="3200400"/>
          </a:xfrm>
          <a:prstGeom prst="cloudCallout">
            <a:avLst>
              <a:gd name="adj1" fmla="val -37801"/>
              <a:gd name="adj2" fmla="val 50051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68611" name="Picture 4" descr="willi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" name="Subtitle 2"/>
          <p:cNvSpPr txBox="1">
            <a:spLocks/>
          </p:cNvSpPr>
          <p:nvPr/>
        </p:nvSpPr>
        <p:spPr>
          <a:xfrm>
            <a:off x="1600200" y="533400"/>
            <a:ext cx="6096000" cy="16002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From this, you can figure out that citizens of the United States have a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responsibility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not to commit what?</a:t>
            </a:r>
          </a:p>
        </p:txBody>
      </p:sp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6026" name="Text Box 10"/>
          <p:cNvSpPr txBox="1">
            <a:spLocks noChangeArrowheads="1"/>
          </p:cNvSpPr>
          <p:nvPr/>
        </p:nvSpPr>
        <p:spPr bwMode="auto">
          <a:xfrm>
            <a:off x="2667000" y="4114800"/>
            <a:ext cx="5410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TREASON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86026" grpId="0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>
            <a:spLocks noChangeArrowheads="1"/>
          </p:cNvSpPr>
          <p:nvPr/>
        </p:nvSpPr>
        <p:spPr bwMode="auto">
          <a:xfrm>
            <a:off x="838200" y="0"/>
            <a:ext cx="4267200" cy="2438400"/>
          </a:xfrm>
          <a:prstGeom prst="cloudCallout">
            <a:avLst>
              <a:gd name="adj1" fmla="val -28870"/>
              <a:gd name="adj2" fmla="val 81315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69635" name="Picture 4" descr="willi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ubtitle 2"/>
          <p:cNvSpPr txBox="1">
            <a:spLocks/>
          </p:cNvSpPr>
          <p:nvPr/>
        </p:nvSpPr>
        <p:spPr>
          <a:xfrm>
            <a:off x="1600200" y="533400"/>
            <a:ext cx="2971800" cy="7620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Treason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can be two things:</a:t>
            </a:r>
          </a:p>
        </p:txBody>
      </p:sp>
      <p:sp>
        <p:nvSpPr>
          <p:cNvPr id="88070" name="Rectangle 6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88072" name="Rectangle 8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09800" y="3124200"/>
            <a:ext cx="6553200" cy="1066800"/>
          </a:xfrm>
          <a:prstGeom prst="rect">
            <a:avLst/>
          </a:prstGeom>
        </p:spPr>
        <p:txBody>
          <a:bodyPr/>
          <a:lstStyle/>
          <a:p>
            <a:pPr marL="400050" indent="-400050"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1) Making _______ against the United States.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209800" y="4191000"/>
            <a:ext cx="6553200" cy="1066800"/>
          </a:xfrm>
          <a:prstGeom prst="rect">
            <a:avLst/>
          </a:prstGeom>
        </p:spPr>
        <p:txBody>
          <a:bodyPr/>
          <a:lstStyle/>
          <a:p>
            <a:pPr marL="400050" indent="-400050"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2) Giving _______ and ____________ to enemies of  the United States.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6248400" y="1371600"/>
            <a:ext cx="1066800" cy="5334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war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 rot="1494406">
            <a:off x="7467600" y="1066800"/>
            <a:ext cx="914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aid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 rot="-1366308">
            <a:off x="5410200" y="609600"/>
            <a:ext cx="1752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comfort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343400" y="3124200"/>
            <a:ext cx="1066800" cy="5334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war</a:t>
            </a: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6248400" y="1371600"/>
            <a:ext cx="1066800" cy="5334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solidFill>
                  <a:srgbClr val="5F5F5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war</a:t>
            </a:r>
          </a:p>
        </p:txBody>
      </p:sp>
      <p:sp>
        <p:nvSpPr>
          <p:cNvPr id="11" name="Subtitle 2"/>
          <p:cNvSpPr txBox="1">
            <a:spLocks/>
          </p:cNvSpPr>
          <p:nvPr/>
        </p:nvSpPr>
        <p:spPr bwMode="auto">
          <a:xfrm rot="-1366308">
            <a:off x="5410200" y="609600"/>
            <a:ext cx="1752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defRPr/>
            </a:pPr>
            <a:r>
              <a:rPr lang="en-US" sz="3200">
                <a:solidFill>
                  <a:srgbClr val="5F5F5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comfort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 bwMode="auto">
          <a:xfrm rot="1494406">
            <a:off x="7467600" y="1066800"/>
            <a:ext cx="914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defRPr/>
            </a:pPr>
            <a:r>
              <a:rPr lang="en-US" sz="3200">
                <a:solidFill>
                  <a:srgbClr val="5F5F5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aid</a:t>
            </a: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 rot="22848">
            <a:off x="4267200" y="4191000"/>
            <a:ext cx="914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defRPr/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aid</a:t>
            </a:r>
          </a:p>
        </p:txBody>
      </p:sp>
      <p:sp>
        <p:nvSpPr>
          <p:cNvPr id="14" name="Subtitle 2"/>
          <p:cNvSpPr txBox="1">
            <a:spLocks/>
          </p:cNvSpPr>
          <p:nvPr/>
        </p:nvSpPr>
        <p:spPr bwMode="auto">
          <a:xfrm rot="-8763">
            <a:off x="6553200" y="4191000"/>
            <a:ext cx="1752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defRPr/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comfort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>
            <a:spLocks noChangeArrowheads="1"/>
          </p:cNvSpPr>
          <p:nvPr/>
        </p:nvSpPr>
        <p:spPr bwMode="auto">
          <a:xfrm>
            <a:off x="2895600" y="152400"/>
            <a:ext cx="6248400" cy="4191000"/>
          </a:xfrm>
          <a:prstGeom prst="cloudCallout">
            <a:avLst>
              <a:gd name="adj1" fmla="val -67125"/>
              <a:gd name="adj2" fmla="val 24130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90127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114800"/>
            <a:ext cx="3181350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4" descr="willi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" name="Subtitle 2"/>
          <p:cNvSpPr txBox="1">
            <a:spLocks/>
          </p:cNvSpPr>
          <p:nvPr/>
        </p:nvSpPr>
        <p:spPr>
          <a:xfrm>
            <a:off x="3505200" y="1066800"/>
            <a:ext cx="5334000" cy="11430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000">
                <a:effectLst>
                  <a:outerShdw blurRad="38100" dist="38100" dir="2700000" algn="tl">
                    <a:srgbClr val="666666"/>
                  </a:outerShdw>
                </a:effectLst>
              </a:rPr>
              <a:t>The Constitution guarantees the right to </a:t>
            </a:r>
            <a:r>
              <a:rPr lang="en-US" sz="30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vote</a:t>
            </a:r>
            <a:r>
              <a:rPr lang="en-US" sz="3000">
                <a:effectLst>
                  <a:outerShdw blurRad="38100" dist="38100" dir="2700000" algn="tl">
                    <a:srgbClr val="666666"/>
                  </a:outerShdw>
                </a:effectLst>
              </a:rPr>
              <a:t>…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352800" y="2133600"/>
            <a:ext cx="5410200" cy="16002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000">
                <a:effectLst>
                  <a:outerShdw blurRad="38100" dist="38100" dir="2700000" algn="tl">
                    <a:srgbClr val="666666"/>
                  </a:outerShdw>
                </a:effectLst>
              </a:rPr>
              <a:t>…but what would happen if voting day came and </a:t>
            </a:r>
            <a:r>
              <a:rPr lang="en-US" sz="30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nobody</a:t>
            </a:r>
            <a:r>
              <a:rPr lang="en-US" sz="3000">
                <a:effectLst>
                  <a:outerShdw blurRad="38100" dist="38100" dir="2700000" algn="tl">
                    <a:srgbClr val="666666"/>
                  </a:outerShdw>
                </a:effectLst>
              </a:rPr>
              <a:t>    	                  voted?</a:t>
            </a:r>
          </a:p>
        </p:txBody>
      </p:sp>
      <p:sp>
        <p:nvSpPr>
          <p:cNvPr id="90119" name="Rectangle 7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90120" name="Rectangle 8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90123" name="AutoShape 11"/>
          <p:cNvSpPr>
            <a:spLocks noChangeArrowheads="1"/>
          </p:cNvSpPr>
          <p:nvPr/>
        </p:nvSpPr>
        <p:spPr bwMode="auto">
          <a:xfrm>
            <a:off x="6172200" y="3962400"/>
            <a:ext cx="2667000" cy="2667000"/>
          </a:xfrm>
          <a:custGeom>
            <a:avLst/>
            <a:gdLst>
              <a:gd name="G0" fmla="+- 568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8232" y="17832"/>
                </a:moveTo>
                <a:cubicBezTo>
                  <a:pt x="20030" y="15932"/>
                  <a:pt x="21032" y="13415"/>
                  <a:pt x="21032" y="10800"/>
                </a:cubicBezTo>
                <a:cubicBezTo>
                  <a:pt x="21032" y="5149"/>
                  <a:pt x="16450" y="568"/>
                  <a:pt x="10800" y="568"/>
                </a:cubicBezTo>
                <a:cubicBezTo>
                  <a:pt x="8184" y="567"/>
                  <a:pt x="5667" y="1569"/>
                  <a:pt x="3767" y="3367"/>
                </a:cubicBezTo>
                <a:close/>
                <a:moveTo>
                  <a:pt x="3367" y="3767"/>
                </a:moveTo>
                <a:cubicBezTo>
                  <a:pt x="1569" y="5667"/>
                  <a:pt x="568" y="8184"/>
                  <a:pt x="568" y="10799"/>
                </a:cubicBezTo>
                <a:cubicBezTo>
                  <a:pt x="568" y="16450"/>
                  <a:pt x="5149" y="21032"/>
                  <a:pt x="10800" y="21032"/>
                </a:cubicBezTo>
                <a:cubicBezTo>
                  <a:pt x="13415" y="21032"/>
                  <a:pt x="15932" y="20030"/>
                  <a:pt x="17832" y="18232"/>
                </a:cubicBezTo>
                <a:close/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5105400" y="533400"/>
            <a:ext cx="3429000" cy="5334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But that’s not all!</a:t>
            </a:r>
          </a:p>
        </p:txBody>
      </p:sp>
      <p:sp>
        <p:nvSpPr>
          <p:cNvPr id="90126" name="Rectangle 14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graphicFrame>
        <p:nvGraphicFramePr>
          <p:cNvPr id="90125" name="Object 13"/>
          <p:cNvGraphicFramePr>
            <a:graphicFrameLocks noChangeAspect="1"/>
          </p:cNvGraphicFramePr>
          <p:nvPr/>
        </p:nvGraphicFramePr>
        <p:xfrm>
          <a:off x="1981200" y="3016250"/>
          <a:ext cx="4335463" cy="3841750"/>
        </p:xfrm>
        <a:graphic>
          <a:graphicData uri="http://schemas.openxmlformats.org/presentationml/2006/ole">
            <p:oleObj spid="_x0000_s70669" r:id="rId6" imgW="5928360" imgH="445008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0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oud Callout 8"/>
          <p:cNvSpPr>
            <a:spLocks noChangeArrowheads="1"/>
          </p:cNvSpPr>
          <p:nvPr/>
        </p:nvSpPr>
        <p:spPr bwMode="auto">
          <a:xfrm>
            <a:off x="2895600" y="304800"/>
            <a:ext cx="5562600" cy="3657600"/>
          </a:xfrm>
          <a:prstGeom prst="cloudCallout">
            <a:avLst>
              <a:gd name="adj1" fmla="val -69236"/>
              <a:gd name="adj2" fmla="val 30773"/>
            </a:avLst>
          </a:prstGeom>
          <a:solidFill>
            <a:srgbClr val="72A1FF"/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pic>
        <p:nvPicPr>
          <p:cNvPr id="71683" name="Picture 4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1833563" y="1376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" name="Subtitle 2"/>
          <p:cNvSpPr txBox="1">
            <a:spLocks/>
          </p:cNvSpPr>
          <p:nvPr/>
        </p:nvSpPr>
        <p:spPr>
          <a:xfrm>
            <a:off x="3505200" y="1066800"/>
            <a:ext cx="4419600" cy="11430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000">
                <a:effectLst>
                  <a:outerShdw blurRad="38100" dist="38100" dir="2700000" algn="tl">
                    <a:srgbClr val="666666"/>
                  </a:outerShdw>
                </a:effectLst>
              </a:rPr>
              <a:t>Voting is a responsibility we have…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352800" y="2133600"/>
            <a:ext cx="5410200" cy="1600200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sz="3000">
                <a:effectLst>
                  <a:outerShdw blurRad="38100" dist="38100" dir="2700000" algn="tl">
                    <a:srgbClr val="666666"/>
                  </a:outerShdw>
                </a:effectLst>
              </a:rPr>
              <a:t>…because our society can’t function without it!</a:t>
            </a:r>
          </a:p>
        </p:txBody>
      </p:sp>
      <p:sp>
        <p:nvSpPr>
          <p:cNvPr id="91144" name="Rectangle 8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91145" name="Rectangle 9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91148" name="Rectangle 12"/>
          <p:cNvSpPr>
            <a:spLocks noChangeArrowheads="1"/>
          </p:cNvSpPr>
          <p:nvPr/>
        </p:nvSpPr>
        <p:spPr bwMode="auto">
          <a:xfrm>
            <a:off x="1608138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/>
          </a:p>
        </p:txBody>
      </p:sp>
      <p:pic>
        <p:nvPicPr>
          <p:cNvPr id="91152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498850"/>
            <a:ext cx="3810000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1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1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5"/>
          <p:cNvSpPr txBox="1">
            <a:spLocks noChangeArrowheads="1"/>
          </p:cNvSpPr>
          <p:nvPr/>
        </p:nvSpPr>
        <p:spPr bwMode="auto">
          <a:xfrm>
            <a:off x="6172200" y="1676400"/>
            <a:ext cx="990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Levels</a:t>
            </a:r>
          </a:p>
        </p:txBody>
      </p:sp>
      <p:sp>
        <p:nvSpPr>
          <p:cNvPr id="27" name="Isosceles Triangle 26"/>
          <p:cNvSpPr/>
          <p:nvPr/>
        </p:nvSpPr>
        <p:spPr>
          <a:xfrm rot="10800000">
            <a:off x="5791200" y="5029200"/>
            <a:ext cx="1371600" cy="1066800"/>
          </a:xfrm>
          <a:prstGeom prst="triangle">
            <a:avLst>
              <a:gd name="adj" fmla="val 491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endParaRPr lang="en-US" sz="1800">
              <a:effectLst/>
            </a:endParaRPr>
          </a:p>
        </p:txBody>
      </p:sp>
      <p:cxnSp>
        <p:nvCxnSpPr>
          <p:cNvPr id="14" name="Curved Connector 13"/>
          <p:cNvCxnSpPr/>
          <p:nvPr/>
        </p:nvCxnSpPr>
        <p:spPr>
          <a:xfrm>
            <a:off x="3886200" y="5181600"/>
            <a:ext cx="2057400" cy="457200"/>
          </a:xfrm>
          <a:prstGeom prst="curvedConnector3">
            <a:avLst>
              <a:gd name="adj1" fmla="val 50000"/>
            </a:avLst>
          </a:prstGeom>
          <a:ln w="5715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52400" y="1752600"/>
            <a:ext cx="4495800" cy="2041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 b="1">
                <a:effectLst>
                  <a:outerShdw blurRad="38100" dist="38100" dir="2700000" algn="tl">
                    <a:srgbClr val="666666"/>
                  </a:outerShdw>
                </a:effectLst>
              </a:rPr>
              <a:t>The people we live  with make up the smallest “community” we belong to.</a:t>
            </a:r>
            <a:endParaRPr lang="en-US" sz="1800">
              <a:effectLst>
                <a:outerShdw blurRad="38100" dist="38100" dir="2700000" algn="tl">
                  <a:srgbClr val="666666"/>
                </a:outerShdw>
              </a:effectLst>
              <a:latin typeface="Book Antiqua" pitchFamily="18" charset="0"/>
            </a:endParaRPr>
          </a:p>
        </p:txBody>
      </p:sp>
      <p:sp>
        <p:nvSpPr>
          <p:cNvPr id="13" name="Isosceles Triangle 12"/>
          <p:cNvSpPr/>
          <p:nvPr/>
        </p:nvSpPr>
        <p:spPr>
          <a:xfrm rot="10800000">
            <a:off x="5791200" y="5029200"/>
            <a:ext cx="1371600" cy="1143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5" name="Isosceles Triangle 14"/>
          <p:cNvSpPr/>
          <p:nvPr/>
        </p:nvSpPr>
        <p:spPr>
          <a:xfrm rot="10800000">
            <a:off x="5334000" y="4267200"/>
            <a:ext cx="2286000" cy="1905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6" name="Isosceles Triangle 15"/>
          <p:cNvSpPr/>
          <p:nvPr/>
        </p:nvSpPr>
        <p:spPr>
          <a:xfrm rot="10800000">
            <a:off x="4876800" y="3505200"/>
            <a:ext cx="3200400" cy="2667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7" name="Isosceles Triangle 16"/>
          <p:cNvSpPr/>
          <p:nvPr/>
        </p:nvSpPr>
        <p:spPr>
          <a:xfrm rot="10800000">
            <a:off x="4495800" y="2819400"/>
            <a:ext cx="3962400" cy="33528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8" name="Isosceles Triangle 17"/>
          <p:cNvSpPr/>
          <p:nvPr/>
        </p:nvSpPr>
        <p:spPr>
          <a:xfrm rot="10800000">
            <a:off x="3962400" y="1981200"/>
            <a:ext cx="5029200" cy="4191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8203" name="TextBox 10"/>
          <p:cNvSpPr txBox="1">
            <a:spLocks noChangeArrowheads="1"/>
          </p:cNvSpPr>
          <p:nvPr/>
        </p:nvSpPr>
        <p:spPr bwMode="auto">
          <a:xfrm rot="-3431449">
            <a:off x="8015288" y="2270125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sp>
        <p:nvSpPr>
          <p:cNvPr id="8204" name="TextBox 11"/>
          <p:cNvSpPr txBox="1">
            <a:spLocks noChangeArrowheads="1"/>
          </p:cNvSpPr>
          <p:nvPr/>
        </p:nvSpPr>
        <p:spPr bwMode="auto">
          <a:xfrm rot="-3431449">
            <a:off x="7708900" y="3035300"/>
            <a:ext cx="58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State</a:t>
            </a:r>
          </a:p>
        </p:txBody>
      </p:sp>
      <p:sp>
        <p:nvSpPr>
          <p:cNvPr id="8205" name="TextBox 12"/>
          <p:cNvSpPr txBox="1">
            <a:spLocks noChangeArrowheads="1"/>
          </p:cNvSpPr>
          <p:nvPr/>
        </p:nvSpPr>
        <p:spPr bwMode="auto">
          <a:xfrm rot="-3431449">
            <a:off x="7338218" y="3786982"/>
            <a:ext cx="5635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City</a:t>
            </a:r>
          </a:p>
        </p:txBody>
      </p:sp>
      <p:sp>
        <p:nvSpPr>
          <p:cNvPr id="8206" name="TextBox 13"/>
          <p:cNvSpPr txBox="1">
            <a:spLocks noChangeArrowheads="1"/>
          </p:cNvSpPr>
          <p:nvPr/>
        </p:nvSpPr>
        <p:spPr bwMode="auto">
          <a:xfrm rot="-3624945">
            <a:off x="6307931" y="5263357"/>
            <a:ext cx="8905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8207" name="TextBox 12"/>
          <p:cNvSpPr txBox="1">
            <a:spLocks noChangeArrowheads="1"/>
          </p:cNvSpPr>
          <p:nvPr/>
        </p:nvSpPr>
        <p:spPr bwMode="auto">
          <a:xfrm rot="-3431449">
            <a:off x="6828632" y="4452144"/>
            <a:ext cx="792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457200" y="4495800"/>
            <a:ext cx="3810000" cy="1341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 b="1">
                <a:effectLst>
                  <a:outerShdw blurRad="38100" dist="38100" dir="2700000" algn="tl">
                    <a:srgbClr val="666666"/>
                  </a:outerShdw>
                </a:effectLst>
              </a:rPr>
              <a:t>Write </a:t>
            </a:r>
            <a:r>
              <a:rPr lang="en-US" sz="3200" b="1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“People I live with”</a:t>
            </a:r>
            <a:r>
              <a:rPr lang="en-US" sz="3200" b="1">
                <a:effectLst>
                  <a:outerShdw blurRad="38100" dist="38100" dir="2700000" algn="tl">
                    <a:srgbClr val="666666"/>
                  </a:outerShdw>
                </a:effectLst>
              </a:rPr>
              <a:t> here:</a:t>
            </a:r>
          </a:p>
          <a:p>
            <a:pPr algn="l">
              <a:spcBef>
                <a:spcPct val="0"/>
              </a:spcBef>
              <a:buClrTx/>
              <a:buSzTx/>
              <a:defRPr/>
            </a:pPr>
            <a:endParaRPr lang="en-US" sz="1800">
              <a:effectLst>
                <a:outerShdw blurRad="38100" dist="38100" dir="2700000" algn="tl">
                  <a:srgbClr val="666666"/>
                </a:outerShdw>
              </a:effectLst>
              <a:latin typeface="Book Antiqua" pitchFamily="18" charset="0"/>
            </a:endParaRPr>
          </a:p>
        </p:txBody>
      </p:sp>
      <p:sp>
        <p:nvSpPr>
          <p:cNvPr id="19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HOME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2" grpId="0" autoUpdateAnimBg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86163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2707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2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26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72727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72728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72729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72708" name="TextBox 16"/>
          <p:cNvSpPr txBox="1">
            <a:spLocks noChangeArrowheads="1"/>
          </p:cNvSpPr>
          <p:nvPr/>
        </p:nvSpPr>
        <p:spPr bwMode="auto">
          <a:xfrm>
            <a:off x="2590800" y="1981200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Responsibilities</a:t>
            </a:r>
          </a:p>
        </p:txBody>
      </p:sp>
      <p:sp>
        <p:nvSpPr>
          <p:cNvPr id="21" name="Right Arrow 20"/>
          <p:cNvSpPr>
            <a:spLocks noChangeArrowheads="1"/>
          </p:cNvSpPr>
          <p:nvPr/>
        </p:nvSpPr>
        <p:spPr bwMode="auto">
          <a:xfrm rot="10800000">
            <a:off x="5867400" y="1676400"/>
            <a:ext cx="1524000" cy="2057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solidFill>
                <a:schemeClr val="lt1"/>
              </a:solidFill>
              <a:effectLst/>
              <a:latin typeface="+mn-lt"/>
              <a:cs typeface="+mn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172200" y="2286000"/>
            <a:ext cx="114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2400">
                <a:effectLst>
                  <a:outerShdw blurRad="38100" dist="38100" dir="2700000" algn="tl">
                    <a:srgbClr val="666666"/>
                  </a:outerShdw>
                </a:effectLst>
                <a:latin typeface="Berlin Sans FB" pitchFamily="34" charset="0"/>
              </a:rPr>
              <a:t>Record it here!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95400" y="2362200"/>
            <a:ext cx="41910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Vote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Don’t commit treason</a:t>
            </a:r>
          </a:p>
        </p:txBody>
      </p:sp>
      <p:sp>
        <p:nvSpPr>
          <p:cNvPr id="72712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72713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72714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72715" name="Picture 5" descr="gob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77967" flipH="1">
            <a:off x="6675438" y="3505200"/>
            <a:ext cx="2468562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6" name="Titl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0"/>
            <a:ext cx="82423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2"/>
          <p:cNvSpPr txBox="1"/>
          <p:nvPr/>
        </p:nvSpPr>
        <p:spPr>
          <a:xfrm>
            <a:off x="2590800" y="5181600"/>
            <a:ext cx="1371600" cy="639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2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Make bed, walk dog, wash    dishes</a:t>
            </a:r>
          </a:p>
        </p:txBody>
      </p:sp>
      <p:sp>
        <p:nvSpPr>
          <p:cNvPr id="4" name="TextBox 22"/>
          <p:cNvSpPr txBox="1"/>
          <p:nvPr/>
        </p:nvSpPr>
        <p:spPr>
          <a:xfrm>
            <a:off x="2209800" y="4495800"/>
            <a:ext cx="2133600" cy="942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Behave in class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gum, hats,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weapons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endParaRPr lang="en-US" sz="1400" b="1">
              <a:effectLst>
                <a:outerShdw blurRad="38100" dist="38100" dir="2700000" algn="tl">
                  <a:srgbClr val="666666"/>
                </a:outerShdw>
              </a:effectLst>
              <a:latin typeface="Bradley Hand ITC" pitchFamily="66" charset="0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2057400" y="3810000"/>
            <a:ext cx="25908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barking dogs,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kites in park</a:t>
            </a:r>
          </a:p>
        </p:txBody>
      </p:sp>
      <p:sp>
        <p:nvSpPr>
          <p:cNvPr id="6" name="TextBox 22"/>
          <p:cNvSpPr txBox="1"/>
          <p:nvPr/>
        </p:nvSpPr>
        <p:spPr>
          <a:xfrm>
            <a:off x="1676400" y="3124200"/>
            <a:ext cx="33528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Property tax, income tax,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sales tax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utoUpdateAnimBg="0"/>
      <p:bldP spid="23" grpId="0" autoUpdateAnimBg="0"/>
      <p:bldP spid="3" grpId="0" autoUpdateAnimBg="0"/>
      <p:bldP spid="4" grpId="0" autoUpdateAnimBg="0"/>
      <p:bldP spid="5" grpId="0" autoUpdateAnimBg="0"/>
      <p:bldP spid="6" grpId="0" autoUpdateAnimBg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30" name="Group 4"/>
          <p:cNvGrpSpPr>
            <a:grpSpLocks/>
          </p:cNvGrpSpPr>
          <p:nvPr/>
        </p:nvGrpSpPr>
        <p:grpSpPr bwMode="auto">
          <a:xfrm>
            <a:off x="914400" y="2362200"/>
            <a:ext cx="4876800" cy="3965575"/>
            <a:chOff x="609600" y="1981369"/>
            <a:chExt cx="4800600" cy="3733631"/>
          </a:xfrm>
        </p:grpSpPr>
        <p:sp>
          <p:nvSpPr>
            <p:cNvPr id="2" name="Isosceles Triangle 5"/>
            <p:cNvSpPr>
              <a:spLocks noChangeArrowheads="1"/>
            </p:cNvSpPr>
            <p:nvPr/>
          </p:nvSpPr>
          <p:spPr bwMode="auto">
            <a:xfrm rot="10800000">
              <a:off x="609600" y="1981369"/>
              <a:ext cx="4800600" cy="3733631"/>
            </a:xfrm>
            <a:prstGeom prst="triangle">
              <a:avLst>
                <a:gd name="adj" fmla="val 50000"/>
              </a:avLst>
            </a:prstGeom>
            <a:noFill/>
            <a:ln w="571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800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/>
                <a:latin typeface="+mn-lt"/>
                <a:cs typeface="+mn-cs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90898" y="2591185"/>
              <a:ext cx="4038005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7205" y="3277229"/>
              <a:ext cx="312539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05075" y="3961778"/>
              <a:ext cx="22096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86373" y="4647821"/>
              <a:ext cx="14470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746" name="TextBox 10"/>
            <p:cNvSpPr txBox="1">
              <a:spLocks noChangeArrowheads="1"/>
            </p:cNvSpPr>
            <p:nvPr/>
          </p:nvSpPr>
          <p:spPr bwMode="auto">
            <a:xfrm rot="-3431449">
              <a:off x="4322865" y="2690773"/>
              <a:ext cx="837003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State</a:t>
              </a:r>
            </a:p>
          </p:txBody>
        </p:sp>
        <p:sp>
          <p:nvSpPr>
            <p:cNvPr id="73747" name="TextBox 11"/>
            <p:cNvSpPr txBox="1">
              <a:spLocks noChangeArrowheads="1"/>
            </p:cNvSpPr>
            <p:nvPr/>
          </p:nvSpPr>
          <p:spPr bwMode="auto">
            <a:xfrm rot="-3431449">
              <a:off x="3892376" y="3346176"/>
              <a:ext cx="838498" cy="30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r>
                <a:rPr lang="en-US" sz="1400">
                  <a:effectLst/>
                  <a:latin typeface="Book Antiqua" pitchFamily="18" charset="0"/>
                </a:rPr>
                <a:t>City</a:t>
              </a:r>
            </a:p>
          </p:txBody>
        </p:sp>
        <p:sp>
          <p:nvSpPr>
            <p:cNvPr id="73748" name="TextBox 12"/>
            <p:cNvSpPr txBox="1">
              <a:spLocks noChangeArrowheads="1"/>
            </p:cNvSpPr>
            <p:nvPr/>
          </p:nvSpPr>
          <p:spPr bwMode="auto">
            <a:xfrm rot="-3431449">
              <a:off x="3891172" y="3858874"/>
              <a:ext cx="373662" cy="298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  <p:sp>
          <p:nvSpPr>
            <p:cNvPr id="73749" name="TextBox 13"/>
            <p:cNvSpPr txBox="1">
              <a:spLocks noChangeArrowheads="1"/>
            </p:cNvSpPr>
            <p:nvPr/>
          </p:nvSpPr>
          <p:spPr bwMode="auto">
            <a:xfrm rot="-3431449">
              <a:off x="3390328" y="4553104"/>
              <a:ext cx="373662" cy="300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l">
                <a:spcBef>
                  <a:spcPct val="0"/>
                </a:spcBef>
                <a:buClrTx/>
                <a:buSzTx/>
              </a:pPr>
              <a:endParaRPr lang="en-US" sz="1400">
                <a:effectLst/>
                <a:latin typeface="Book Antiqua" pitchFamily="18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295400" y="2362200"/>
            <a:ext cx="41910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Vote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Don’t commit treason</a:t>
            </a:r>
          </a:p>
        </p:txBody>
      </p:sp>
      <p:sp>
        <p:nvSpPr>
          <p:cNvPr id="73732" name="TextBox 13"/>
          <p:cNvSpPr txBox="1">
            <a:spLocks noChangeArrowheads="1"/>
          </p:cNvSpPr>
          <p:nvPr/>
        </p:nvSpPr>
        <p:spPr bwMode="auto">
          <a:xfrm rot="-3624945">
            <a:off x="3212306" y="5550694"/>
            <a:ext cx="738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73733" name="TextBox 13"/>
          <p:cNvSpPr txBox="1">
            <a:spLocks noChangeArrowheads="1"/>
          </p:cNvSpPr>
          <p:nvPr/>
        </p:nvSpPr>
        <p:spPr bwMode="auto">
          <a:xfrm rot="-3624945">
            <a:off x="3707606" y="4598194"/>
            <a:ext cx="814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73734" name="TextBox 10"/>
          <p:cNvSpPr txBox="1">
            <a:spLocks noChangeArrowheads="1"/>
          </p:cNvSpPr>
          <p:nvPr/>
        </p:nvSpPr>
        <p:spPr bwMode="auto">
          <a:xfrm rot="-3431449">
            <a:off x="5041900" y="2425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pic>
        <p:nvPicPr>
          <p:cNvPr id="73735" name="Picture 5" descr="gob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77967" flipH="1">
            <a:off x="6675438" y="3505200"/>
            <a:ext cx="2468562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2"/>
          <p:cNvSpPr txBox="1"/>
          <p:nvPr/>
        </p:nvSpPr>
        <p:spPr>
          <a:xfrm>
            <a:off x="2590800" y="5181600"/>
            <a:ext cx="1371600" cy="639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2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Make bed, walk dog, wash    dishes</a:t>
            </a:r>
          </a:p>
        </p:txBody>
      </p:sp>
      <p:sp>
        <p:nvSpPr>
          <p:cNvPr id="5" name="TextBox 22"/>
          <p:cNvSpPr txBox="1"/>
          <p:nvPr/>
        </p:nvSpPr>
        <p:spPr>
          <a:xfrm>
            <a:off x="2209800" y="4495800"/>
            <a:ext cx="2133600" cy="942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Behave in class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gum, hats,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4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weapons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endParaRPr lang="en-US" sz="1400" b="1">
              <a:effectLst>
                <a:outerShdw blurRad="38100" dist="38100" dir="2700000" algn="tl">
                  <a:srgbClr val="666666"/>
                </a:outerShdw>
              </a:effectLst>
              <a:latin typeface="Bradley Hand ITC" pitchFamily="66" charset="0"/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2057400" y="3810000"/>
            <a:ext cx="25908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barking dogs,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No kites in park</a:t>
            </a: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554038" y="317500"/>
            <a:ext cx="8229599" cy="16002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54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Does your RESPONSIBILITIES side</a:t>
            </a:r>
            <a:br>
              <a:rPr lang="en-US" sz="54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</a:br>
            <a:r>
              <a:rPr lang="en-US" sz="54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look something like this??</a:t>
            </a:r>
          </a:p>
        </p:txBody>
      </p:sp>
      <p:sp>
        <p:nvSpPr>
          <p:cNvPr id="11" name="TextBox 22"/>
          <p:cNvSpPr txBox="1"/>
          <p:nvPr/>
        </p:nvSpPr>
        <p:spPr>
          <a:xfrm>
            <a:off x="1676400" y="3124200"/>
            <a:ext cx="33528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Property tax, income tax, </a:t>
            </a:r>
          </a:p>
          <a:p>
            <a:pPr>
              <a:spcBef>
                <a:spcPct val="0"/>
              </a:spcBef>
              <a:buClrTx/>
              <a:buSzTx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666666"/>
                  </a:outerShdw>
                </a:effectLst>
                <a:latin typeface="Bradley Hand ITC" pitchFamily="66" charset="0"/>
              </a:rPr>
              <a:t>sales tax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3" grpId="0" autoUpdateAnimBg="0"/>
      <p:bldP spid="5" grpId="0" autoUpdateAnimBg="0"/>
      <p:bldP spid="6" grpId="0" autoUpdateAnimBg="0"/>
      <p:bldP spid="11" grpId="0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3" descr="willi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4245">
            <a:off x="-206375" y="2500313"/>
            <a:ext cx="1882775" cy="423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/>
          <p:nvPr/>
        </p:nvSpPr>
        <p:spPr>
          <a:xfrm>
            <a:off x="1981200" y="1143000"/>
            <a:ext cx="6934200" cy="3276600"/>
          </a:xfrm>
          <a:prstGeom prst="wedgeRoundRectCallout">
            <a:avLst>
              <a:gd name="adj1" fmla="val -51498"/>
              <a:gd name="adj2" fmla="val 6698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3600" b="1" dirty="0">
                <a:solidFill>
                  <a:schemeClr val="tx1"/>
                </a:solidFill>
                <a:latin typeface="Berlin Sans FB Demi" pitchFamily="34" charset="0"/>
              </a:rPr>
              <a:t>NICE JOB!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3600" b="1" dirty="0">
                <a:solidFill>
                  <a:schemeClr val="tx1"/>
                </a:solidFill>
                <a:latin typeface="Berlin Sans FB Demi" pitchFamily="34" charset="0"/>
              </a:rPr>
              <a:t>Now, following your teacher’s instructions, build your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4400" b="1" dirty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Citizenship Pyramid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rapezoid 26"/>
          <p:cNvSpPr/>
          <p:nvPr/>
        </p:nvSpPr>
        <p:spPr>
          <a:xfrm rot="10800000">
            <a:off x="5334000" y="4267200"/>
            <a:ext cx="2286000" cy="762000"/>
          </a:xfrm>
          <a:prstGeom prst="trapezoid">
            <a:avLst>
              <a:gd name="adj" fmla="val 637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9219" name="TextBox 15"/>
          <p:cNvSpPr txBox="1">
            <a:spLocks noChangeArrowheads="1"/>
          </p:cNvSpPr>
          <p:nvPr/>
        </p:nvSpPr>
        <p:spPr bwMode="auto">
          <a:xfrm>
            <a:off x="6172200" y="1676400"/>
            <a:ext cx="990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Levels</a:t>
            </a:r>
          </a:p>
        </p:txBody>
      </p:sp>
      <p:cxnSp>
        <p:nvCxnSpPr>
          <p:cNvPr id="14" name="Curved Connector 13"/>
          <p:cNvCxnSpPr>
            <a:cxnSpLocks noChangeShapeType="1"/>
          </p:cNvCxnSpPr>
          <p:nvPr/>
        </p:nvCxnSpPr>
        <p:spPr bwMode="auto">
          <a:xfrm flipV="1">
            <a:off x="4114800" y="4800600"/>
            <a:ext cx="1304925" cy="1181100"/>
          </a:xfrm>
          <a:prstGeom prst="curvedConnector3">
            <a:avLst>
              <a:gd name="adj1" fmla="val 2921"/>
            </a:avLst>
          </a:prstGeom>
          <a:noFill/>
          <a:ln w="57150" algn="ctr">
            <a:solidFill>
              <a:srgbClr val="9C0042"/>
            </a:solidFill>
            <a:round/>
            <a:headEnd/>
            <a:tailEnd type="arrow" w="med" len="med"/>
          </a:ln>
        </p:spPr>
      </p:cxnSp>
      <p:sp>
        <p:nvSpPr>
          <p:cNvPr id="12" name="TextBox 11"/>
          <p:cNvSpPr txBox="1"/>
          <p:nvPr/>
        </p:nvSpPr>
        <p:spPr>
          <a:xfrm>
            <a:off x="152400" y="2362200"/>
            <a:ext cx="4419600" cy="237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000" b="1">
                <a:effectLst>
                  <a:outerShdw blurRad="38100" dist="38100" dir="2700000" algn="tl">
                    <a:srgbClr val="666666"/>
                  </a:outerShdw>
                </a:effectLst>
              </a:rPr>
              <a:t>Our school or workplace is a community too.     These are the people we  interact with outside  our homes every day .</a:t>
            </a:r>
            <a:endParaRPr lang="en-US" sz="3000">
              <a:effectLst>
                <a:outerShdw blurRad="38100" dist="38100" dir="2700000" algn="tl">
                  <a:srgbClr val="666666"/>
                </a:outerShdw>
              </a:effectLst>
              <a:latin typeface="Book Antiqua" pitchFamily="18" charset="0"/>
            </a:endParaRPr>
          </a:p>
        </p:txBody>
      </p:sp>
      <p:sp>
        <p:nvSpPr>
          <p:cNvPr id="13" name="Isosceles Triangle 12"/>
          <p:cNvSpPr/>
          <p:nvPr/>
        </p:nvSpPr>
        <p:spPr>
          <a:xfrm rot="10800000">
            <a:off x="5791200" y="5029200"/>
            <a:ext cx="1371600" cy="1143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5" name="Isosceles Triangle 14"/>
          <p:cNvSpPr/>
          <p:nvPr/>
        </p:nvSpPr>
        <p:spPr>
          <a:xfrm rot="10800000">
            <a:off x="5334000" y="4267200"/>
            <a:ext cx="2286000" cy="1905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6" name="Isosceles Triangle 15"/>
          <p:cNvSpPr/>
          <p:nvPr/>
        </p:nvSpPr>
        <p:spPr>
          <a:xfrm rot="10800000">
            <a:off x="4876800" y="3505200"/>
            <a:ext cx="3200400" cy="2667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7" name="Isosceles Triangle 16"/>
          <p:cNvSpPr/>
          <p:nvPr/>
        </p:nvSpPr>
        <p:spPr>
          <a:xfrm rot="10800000">
            <a:off x="4495800" y="2819400"/>
            <a:ext cx="3962400" cy="33528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8" name="Isosceles Triangle 17"/>
          <p:cNvSpPr/>
          <p:nvPr/>
        </p:nvSpPr>
        <p:spPr>
          <a:xfrm rot="10800000">
            <a:off x="3962400" y="1981200"/>
            <a:ext cx="5029200" cy="4191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9227" name="TextBox 10"/>
          <p:cNvSpPr txBox="1">
            <a:spLocks noChangeArrowheads="1"/>
          </p:cNvSpPr>
          <p:nvPr/>
        </p:nvSpPr>
        <p:spPr bwMode="auto">
          <a:xfrm rot="-3431449">
            <a:off x="8015288" y="2270125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sp>
        <p:nvSpPr>
          <p:cNvPr id="9228" name="TextBox 11"/>
          <p:cNvSpPr txBox="1">
            <a:spLocks noChangeArrowheads="1"/>
          </p:cNvSpPr>
          <p:nvPr/>
        </p:nvSpPr>
        <p:spPr bwMode="auto">
          <a:xfrm rot="-3431449">
            <a:off x="7708900" y="3035300"/>
            <a:ext cx="58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State</a:t>
            </a:r>
          </a:p>
        </p:txBody>
      </p:sp>
      <p:sp>
        <p:nvSpPr>
          <p:cNvPr id="9229" name="TextBox 12"/>
          <p:cNvSpPr txBox="1">
            <a:spLocks noChangeArrowheads="1"/>
          </p:cNvSpPr>
          <p:nvPr/>
        </p:nvSpPr>
        <p:spPr bwMode="auto">
          <a:xfrm rot="-3431449">
            <a:off x="7338218" y="3786982"/>
            <a:ext cx="5635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City</a:t>
            </a:r>
          </a:p>
        </p:txBody>
      </p:sp>
      <p:sp>
        <p:nvSpPr>
          <p:cNvPr id="9230" name="TextBox 13"/>
          <p:cNvSpPr txBox="1">
            <a:spLocks noChangeArrowheads="1"/>
          </p:cNvSpPr>
          <p:nvPr/>
        </p:nvSpPr>
        <p:spPr bwMode="auto">
          <a:xfrm rot="-3624945">
            <a:off x="6307931" y="5263357"/>
            <a:ext cx="8905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9231" name="TextBox 12"/>
          <p:cNvSpPr txBox="1">
            <a:spLocks noChangeArrowheads="1"/>
          </p:cNvSpPr>
          <p:nvPr/>
        </p:nvSpPr>
        <p:spPr bwMode="auto">
          <a:xfrm rot="-3431449">
            <a:off x="6828632" y="4452144"/>
            <a:ext cx="792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69651" name="Text Box 19"/>
          <p:cNvSpPr txBox="1">
            <a:spLocks noChangeArrowheads="1"/>
          </p:cNvSpPr>
          <p:nvPr/>
        </p:nvSpPr>
        <p:spPr bwMode="auto">
          <a:xfrm>
            <a:off x="228600" y="5181600"/>
            <a:ext cx="3733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 b="1">
                <a:effectLst>
                  <a:outerShdw blurRad="38100" dist="38100" dir="2700000" algn="tl">
                    <a:srgbClr val="666666"/>
                  </a:outerShdw>
                </a:effectLst>
              </a:rPr>
              <a:t>Record the name of your </a:t>
            </a:r>
            <a:r>
              <a:rPr lang="en-US" sz="3200" b="1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school</a:t>
            </a:r>
            <a:r>
              <a:rPr lang="en-US" sz="3200" b="1">
                <a:effectLst>
                  <a:outerShdw blurRad="38100" dist="38100" dir="2700000" algn="tl">
                    <a:srgbClr val="666666"/>
                  </a:outerShdw>
                </a:effectLst>
              </a:rPr>
              <a:t> here…</a:t>
            </a:r>
            <a:endParaRPr lang="en-US">
              <a:effectLst>
                <a:outerShdw blurRad="38100" dist="38100" dir="2700000" algn="tl">
                  <a:srgbClr val="666666"/>
                </a:outerShdw>
              </a:effectLst>
            </a:endParaRPr>
          </a:p>
        </p:txBody>
      </p:sp>
      <p:pic>
        <p:nvPicPr>
          <p:cNvPr id="9233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838200"/>
            <a:ext cx="2792413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itle 4"/>
          <p:cNvSpPr txBox="1">
            <a:spLocks/>
          </p:cNvSpPr>
          <p:nvPr/>
        </p:nvSpPr>
        <p:spPr>
          <a:xfrm>
            <a:off x="457200" y="274638"/>
            <a:ext cx="5791200" cy="11430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8000" b="1" dirty="0">
                <a:ln w="6350"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9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6965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rapezoid 16"/>
          <p:cNvSpPr/>
          <p:nvPr/>
        </p:nvSpPr>
        <p:spPr>
          <a:xfrm rot="10800000">
            <a:off x="1066800" y="3352800"/>
            <a:ext cx="3200400" cy="762000"/>
          </a:xfrm>
          <a:prstGeom prst="trapezoid">
            <a:avLst>
              <a:gd name="adj" fmla="val 637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ct val="0"/>
              </a:spcBef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0243" name="TextBox 15"/>
          <p:cNvSpPr txBox="1">
            <a:spLocks noChangeArrowheads="1"/>
          </p:cNvSpPr>
          <p:nvPr/>
        </p:nvSpPr>
        <p:spPr bwMode="auto">
          <a:xfrm>
            <a:off x="2133600" y="1524000"/>
            <a:ext cx="990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Levels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257800" y="1600200"/>
            <a:ext cx="35814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You are a citizen of the city in which you live. </a:t>
            </a:r>
          </a:p>
        </p:txBody>
      </p:sp>
      <p:cxnSp>
        <p:nvCxnSpPr>
          <p:cNvPr id="2" name="Curved Connector 16"/>
          <p:cNvCxnSpPr>
            <a:cxnSpLocks noChangeShapeType="1"/>
          </p:cNvCxnSpPr>
          <p:nvPr/>
        </p:nvCxnSpPr>
        <p:spPr bwMode="auto">
          <a:xfrm rot="10800000">
            <a:off x="4038600" y="3886200"/>
            <a:ext cx="1295400" cy="792163"/>
          </a:xfrm>
          <a:prstGeom prst="curvedConnector3">
            <a:avLst>
              <a:gd name="adj1" fmla="val 50000"/>
            </a:avLst>
          </a:prstGeom>
          <a:noFill/>
          <a:ln w="57150" algn="ctr">
            <a:solidFill>
              <a:srgbClr val="9C0042"/>
            </a:solidFill>
            <a:round/>
            <a:headEnd/>
            <a:tailEnd type="arrow" w="med" len="med"/>
          </a:ln>
        </p:spPr>
      </p:cxnSp>
      <p:sp>
        <p:nvSpPr>
          <p:cNvPr id="15" name="Isosceles Triangle 14"/>
          <p:cNvSpPr/>
          <p:nvPr/>
        </p:nvSpPr>
        <p:spPr>
          <a:xfrm rot="10800000">
            <a:off x="1981200" y="4876800"/>
            <a:ext cx="1371600" cy="1143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6" name="Isosceles Triangle 15"/>
          <p:cNvSpPr/>
          <p:nvPr/>
        </p:nvSpPr>
        <p:spPr>
          <a:xfrm rot="10800000">
            <a:off x="1524000" y="4114800"/>
            <a:ext cx="2286000" cy="1905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8" name="Isosceles Triangle 17"/>
          <p:cNvSpPr/>
          <p:nvPr/>
        </p:nvSpPr>
        <p:spPr>
          <a:xfrm rot="10800000">
            <a:off x="1066800" y="3352800"/>
            <a:ext cx="3200400" cy="2667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9" name="Isosceles Triangle 18"/>
          <p:cNvSpPr/>
          <p:nvPr/>
        </p:nvSpPr>
        <p:spPr>
          <a:xfrm rot="10800000">
            <a:off x="685800" y="2667000"/>
            <a:ext cx="3962400" cy="33528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20" name="Isosceles Triangle 19"/>
          <p:cNvSpPr/>
          <p:nvPr/>
        </p:nvSpPr>
        <p:spPr>
          <a:xfrm rot="10800000">
            <a:off x="152400" y="1828800"/>
            <a:ext cx="5029200" cy="419100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en-US" sz="1800">
              <a:effectLst/>
            </a:endParaRPr>
          </a:p>
        </p:txBody>
      </p:sp>
      <p:sp>
        <p:nvSpPr>
          <p:cNvPr id="10251" name="TextBox 10"/>
          <p:cNvSpPr txBox="1">
            <a:spLocks noChangeArrowheads="1"/>
          </p:cNvSpPr>
          <p:nvPr/>
        </p:nvSpPr>
        <p:spPr bwMode="auto">
          <a:xfrm rot="-3431449">
            <a:off x="4279900" y="204470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Nation</a:t>
            </a:r>
          </a:p>
        </p:txBody>
      </p:sp>
      <p:sp>
        <p:nvSpPr>
          <p:cNvPr id="10252" name="TextBox 11"/>
          <p:cNvSpPr txBox="1">
            <a:spLocks noChangeArrowheads="1"/>
          </p:cNvSpPr>
          <p:nvPr/>
        </p:nvSpPr>
        <p:spPr bwMode="auto">
          <a:xfrm rot="-3431449">
            <a:off x="3938587" y="2767013"/>
            <a:ext cx="657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State</a:t>
            </a:r>
          </a:p>
        </p:txBody>
      </p:sp>
      <p:sp>
        <p:nvSpPr>
          <p:cNvPr id="10253" name="TextBox 13"/>
          <p:cNvSpPr txBox="1">
            <a:spLocks noChangeArrowheads="1"/>
          </p:cNvSpPr>
          <p:nvPr/>
        </p:nvSpPr>
        <p:spPr bwMode="auto">
          <a:xfrm rot="-3624945">
            <a:off x="2907506" y="4331494"/>
            <a:ext cx="890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School</a:t>
            </a:r>
          </a:p>
        </p:txBody>
      </p:sp>
      <p:sp>
        <p:nvSpPr>
          <p:cNvPr id="10254" name="TextBox 10"/>
          <p:cNvSpPr txBox="1">
            <a:spLocks noChangeArrowheads="1"/>
          </p:cNvSpPr>
          <p:nvPr/>
        </p:nvSpPr>
        <p:spPr bwMode="auto">
          <a:xfrm rot="-3431449">
            <a:off x="3502818" y="3602832"/>
            <a:ext cx="6080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City</a:t>
            </a:r>
          </a:p>
        </p:txBody>
      </p:sp>
      <p:sp>
        <p:nvSpPr>
          <p:cNvPr id="10255" name="TextBox 13"/>
          <p:cNvSpPr txBox="1">
            <a:spLocks noChangeArrowheads="1"/>
          </p:cNvSpPr>
          <p:nvPr/>
        </p:nvSpPr>
        <p:spPr bwMode="auto">
          <a:xfrm rot="-3624945">
            <a:off x="2450306" y="5169694"/>
            <a:ext cx="890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</a:pPr>
            <a:r>
              <a:rPr lang="en-US" sz="1400">
                <a:effectLst/>
                <a:latin typeface="Book Antiqua" pitchFamily="18" charset="0"/>
              </a:rPr>
              <a:t>Home</a:t>
            </a:r>
          </a:p>
        </p:txBody>
      </p:sp>
      <p:sp>
        <p:nvSpPr>
          <p:cNvPr id="3" name="TextBox 13"/>
          <p:cNvSpPr txBox="1">
            <a:spLocks noChangeArrowheads="1"/>
          </p:cNvSpPr>
          <p:nvPr/>
        </p:nvSpPr>
        <p:spPr bwMode="auto">
          <a:xfrm>
            <a:off x="5334000" y="3657600"/>
            <a:ext cx="35814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defRPr/>
            </a:pP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Record the name of your </a:t>
            </a:r>
            <a:r>
              <a:rPr lang="en-US" sz="3200">
                <a:solidFill>
                  <a:srgbClr val="191E7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city</a:t>
            </a:r>
            <a:r>
              <a:rPr lang="en-US" sz="3200">
                <a:effectLst>
                  <a:outerShdw blurRad="38100" dist="38100" dir="2700000" algn="tl">
                    <a:srgbClr val="666666"/>
                  </a:outerShdw>
                </a:effectLst>
              </a:rPr>
              <a:t> (or the city or town closest to you) here… </a:t>
            </a:r>
          </a:p>
        </p:txBody>
      </p:sp>
      <p:sp>
        <p:nvSpPr>
          <p:cNvPr id="21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 smtClean="0">
                <a:solidFill>
                  <a:schemeClr val="accent6">
                    <a:lumMod val="75000"/>
                  </a:schemeClr>
                </a:solidFill>
                <a:latin typeface="Berlin Sans FB Demi" pitchFamily="34" charset="0"/>
              </a:rPr>
              <a:t>CITY</a:t>
            </a:r>
            <a:endParaRPr lang="en-US" sz="8000" dirty="0">
              <a:solidFill>
                <a:schemeClr val="accent6">
                  <a:lumMod val="75000"/>
                </a:schemeClr>
              </a:solidFill>
              <a:latin typeface="Berlin Sans FB Demi" pitchFamily="34" charset="0"/>
            </a:endParaRPr>
          </a:p>
        </p:txBody>
      </p:sp>
      <p:pic>
        <p:nvPicPr>
          <p:cNvPr id="10258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202113"/>
            <a:ext cx="2819400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3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2691</TotalTime>
  <Words>2108</Words>
  <Application>Microsoft Office PowerPoint</Application>
  <PresentationFormat>On-screen Show (4:3)</PresentationFormat>
  <Paragraphs>438</Paragraphs>
  <Slides>72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85" baseType="lpstr">
      <vt:lpstr>Berlin Sans FB Demi</vt:lpstr>
      <vt:lpstr>Arial</vt:lpstr>
      <vt:lpstr>Lucida Sans</vt:lpstr>
      <vt:lpstr>Book Antiqua</vt:lpstr>
      <vt:lpstr>Wingdings 2</vt:lpstr>
      <vt:lpstr>Wingdings</vt:lpstr>
      <vt:lpstr>Wingdings 3</vt:lpstr>
      <vt:lpstr>Calibri</vt:lpstr>
      <vt:lpstr>Bradley Hand ITC</vt:lpstr>
      <vt:lpstr>Berlin Sans FB</vt:lpstr>
      <vt:lpstr>Papyrus</vt:lpstr>
      <vt:lpstr>Apex</vt:lpstr>
      <vt:lpstr>Microsoft Word Picture</vt:lpstr>
      <vt:lpstr>CITIZEN ME!</vt:lpstr>
      <vt:lpstr>Slide 2</vt:lpstr>
      <vt:lpstr>Slide 3</vt:lpstr>
      <vt:lpstr>Slide 4</vt:lpstr>
      <vt:lpstr>YES! </vt:lpstr>
      <vt:lpstr>Citizenship Pyramid  SIDE ONE: Levels of Citizenship! </vt:lpstr>
      <vt:lpstr>HOME</vt:lpstr>
      <vt:lpstr>Slide 8</vt:lpstr>
      <vt:lpstr>CITY</vt:lpstr>
      <vt:lpstr>STATE</vt:lpstr>
      <vt:lpstr>NATION</vt:lpstr>
      <vt:lpstr>Does your SIDE ONE  look like this??</vt:lpstr>
      <vt:lpstr>Slide 13</vt:lpstr>
      <vt:lpstr>Citizenship Pyramid  SIDE TWO:  Origins of Rights and  Responsibilities! </vt:lpstr>
      <vt:lpstr>ORIGINS OF  RIGHTS &amp; RESPONSIBILITIES</vt:lpstr>
      <vt:lpstr>Slide 16</vt:lpstr>
      <vt:lpstr>NATION</vt:lpstr>
      <vt:lpstr>NATION</vt:lpstr>
      <vt:lpstr>STATE</vt:lpstr>
      <vt:lpstr>Slide 20</vt:lpstr>
      <vt:lpstr>CITY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Citizenship Pyramid  SIDE THREE: Rights! </vt:lpstr>
      <vt:lpstr>RIGHTS</vt:lpstr>
      <vt:lpstr>Slide 31</vt:lpstr>
      <vt:lpstr>RIGHTS</vt:lpstr>
      <vt:lpstr>RIGHTS</vt:lpstr>
      <vt:lpstr>NATION</vt:lpstr>
      <vt:lpstr>Slide 35</vt:lpstr>
      <vt:lpstr>STATE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Citizenship Pyramid  SIDE FOUR: Responsibilities! 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STATE</vt:lpstr>
      <vt:lpstr>Slide 63</vt:lpstr>
      <vt:lpstr>NATION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CITIZEN ME!</dc:title>
  <dc:creator>sf6</dc:creator>
  <cp:lastModifiedBy>laura.arnold</cp:lastModifiedBy>
  <cp:revision>290</cp:revision>
  <dcterms:created xsi:type="dcterms:W3CDTF">2010-09-08T21:07:30Z</dcterms:created>
  <dcterms:modified xsi:type="dcterms:W3CDTF">2012-08-17T16:35:21Z</dcterms:modified>
</cp:coreProperties>
</file>